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4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6" r:id="rId2"/>
    <p:sldId id="278" r:id="rId3"/>
    <p:sldId id="370" r:id="rId4"/>
    <p:sldId id="357" r:id="rId5"/>
    <p:sldId id="358" r:id="rId6"/>
    <p:sldId id="359" r:id="rId7"/>
    <p:sldId id="360" r:id="rId8"/>
    <p:sldId id="361" r:id="rId9"/>
    <p:sldId id="364" r:id="rId10"/>
    <p:sldId id="282" r:id="rId11"/>
    <p:sldId id="301" r:id="rId12"/>
    <p:sldId id="362" r:id="rId13"/>
    <p:sldId id="365" r:id="rId14"/>
    <p:sldId id="366" r:id="rId15"/>
    <p:sldId id="367" r:id="rId16"/>
    <p:sldId id="368" r:id="rId17"/>
    <p:sldId id="369" r:id="rId18"/>
    <p:sldId id="371" r:id="rId19"/>
    <p:sldId id="363" r:id="rId20"/>
    <p:sldId id="372" r:id="rId21"/>
    <p:sldId id="349" r:id="rId22"/>
    <p:sldId id="350" r:id="rId23"/>
    <p:sldId id="351" r:id="rId24"/>
    <p:sldId id="352" r:id="rId25"/>
    <p:sldId id="355" r:id="rId26"/>
    <p:sldId id="356" r:id="rId27"/>
    <p:sldId id="324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9F9BD4A-97AD-0441-97E8-B0EAE2094B97}">
          <p14:sldIdLst>
            <p14:sldId id="286"/>
            <p14:sldId id="278"/>
            <p14:sldId id="370"/>
            <p14:sldId id="357"/>
            <p14:sldId id="358"/>
            <p14:sldId id="359"/>
            <p14:sldId id="360"/>
            <p14:sldId id="361"/>
            <p14:sldId id="364"/>
            <p14:sldId id="282"/>
            <p14:sldId id="301"/>
            <p14:sldId id="362"/>
            <p14:sldId id="365"/>
            <p14:sldId id="366"/>
            <p14:sldId id="367"/>
            <p14:sldId id="368"/>
            <p14:sldId id="369"/>
            <p14:sldId id="371"/>
            <p14:sldId id="363"/>
            <p14:sldId id="372"/>
            <p14:sldId id="349"/>
            <p14:sldId id="350"/>
            <p14:sldId id="351"/>
            <p14:sldId id="352"/>
            <p14:sldId id="355"/>
            <p14:sldId id="356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Горелова" initials="Д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A06"/>
    <a:srgbClr val="A44602"/>
    <a:srgbClr val="772900"/>
    <a:srgbClr val="ED9719"/>
    <a:srgbClr val="F39F32"/>
    <a:srgbClr val="80C234"/>
    <a:srgbClr val="A8D28D"/>
    <a:srgbClr val="C74335"/>
    <a:srgbClr val="C74336"/>
    <a:srgbClr val="5F3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899FC4-60B1-4609-9369-120172097B68}" v="12" dt="2020-05-28T10:52:10.2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8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 Gusejnov" userId="041ae2530821d8ec" providerId="LiveId" clId="{03899FC4-60B1-4609-9369-120172097B68}"/>
    <pc:docChg chg="undo custSel modSld">
      <pc:chgData name="Mikael Gusejnov" userId="041ae2530821d8ec" providerId="LiveId" clId="{03899FC4-60B1-4609-9369-120172097B68}" dt="2020-05-28T10:53:38.397" v="129" actId="20577"/>
      <pc:docMkLst>
        <pc:docMk/>
      </pc:docMkLst>
      <pc:sldChg chg="modSp mod">
        <pc:chgData name="Mikael Gusejnov" userId="041ae2530821d8ec" providerId="LiveId" clId="{03899FC4-60B1-4609-9369-120172097B68}" dt="2020-05-28T10:40:51.112" v="74" actId="20577"/>
        <pc:sldMkLst>
          <pc:docMk/>
          <pc:sldMk cId="3147813014" sldId="282"/>
        </pc:sldMkLst>
        <pc:spChg chg="mod">
          <ac:chgData name="Mikael Gusejnov" userId="041ae2530821d8ec" providerId="LiveId" clId="{03899FC4-60B1-4609-9369-120172097B68}" dt="2020-05-28T10:40:16.103" v="72" actId="20577"/>
          <ac:spMkLst>
            <pc:docMk/>
            <pc:sldMk cId="3147813014" sldId="282"/>
            <ac:spMk id="3" creationId="{00000000-0000-0000-0000-000000000000}"/>
          </ac:spMkLst>
        </pc:spChg>
        <pc:spChg chg="mod">
          <ac:chgData name="Mikael Gusejnov" userId="041ae2530821d8ec" providerId="LiveId" clId="{03899FC4-60B1-4609-9369-120172097B68}" dt="2020-05-28T10:40:51.112" v="74" actId="20577"/>
          <ac:spMkLst>
            <pc:docMk/>
            <pc:sldMk cId="3147813014" sldId="282"/>
            <ac:spMk id="6" creationId="{2DB03A3E-E4D4-4C5C-A822-77F10B5C74CC}"/>
          </ac:spMkLst>
        </pc:spChg>
      </pc:sldChg>
      <pc:sldChg chg="modSp mod">
        <pc:chgData name="Mikael Gusejnov" userId="041ae2530821d8ec" providerId="LiveId" clId="{03899FC4-60B1-4609-9369-120172097B68}" dt="2020-05-28T10:53:38.397" v="129" actId="20577"/>
        <pc:sldMkLst>
          <pc:docMk/>
          <pc:sldMk cId="832748283" sldId="286"/>
        </pc:sldMkLst>
        <pc:spChg chg="mod">
          <ac:chgData name="Mikael Gusejnov" userId="041ae2530821d8ec" providerId="LiveId" clId="{03899FC4-60B1-4609-9369-120172097B68}" dt="2020-05-28T10:53:38.397" v="129" actId="20577"/>
          <ac:spMkLst>
            <pc:docMk/>
            <pc:sldMk cId="832748283" sldId="286"/>
            <ac:spMk id="4" creationId="{00000000-0000-0000-0000-000000000000}"/>
          </ac:spMkLst>
        </pc:spChg>
      </pc:sldChg>
      <pc:sldChg chg="modSp mod">
        <pc:chgData name="Mikael Gusejnov" userId="041ae2530821d8ec" providerId="LiveId" clId="{03899FC4-60B1-4609-9369-120172097B68}" dt="2020-05-28T10:52:23.446" v="84" actId="108"/>
        <pc:sldMkLst>
          <pc:docMk/>
          <pc:sldMk cId="205445514" sldId="324"/>
        </pc:sldMkLst>
        <pc:spChg chg="mod">
          <ac:chgData name="Mikael Gusejnov" userId="041ae2530821d8ec" providerId="LiveId" clId="{03899FC4-60B1-4609-9369-120172097B68}" dt="2020-05-28T10:52:23.446" v="84" actId="108"/>
          <ac:spMkLst>
            <pc:docMk/>
            <pc:sldMk cId="205445514" sldId="324"/>
            <ac:spMk id="8" creationId="{B5C08722-B2FB-254A-8970-91CC49D140E6}"/>
          </ac:spMkLst>
        </pc:spChg>
      </pc:sldChg>
    </pc:docChg>
  </pc:docChgLst>
  <pc:docChgLst>
    <pc:chgData name="Mikael Gusejnov" userId="041ae2530821d8ec" providerId="LiveId" clId="{6B3D8429-C5A3-45FC-BDB3-CD9A2797AFA2}"/>
    <pc:docChg chg="modSld">
      <pc:chgData name="Mikael Gusejnov" userId="041ae2530821d8ec" providerId="LiveId" clId="{6B3D8429-C5A3-45FC-BDB3-CD9A2797AFA2}" dt="2020-05-28T10:59:02.856" v="0" actId="20577"/>
      <pc:docMkLst>
        <pc:docMk/>
      </pc:docMkLst>
      <pc:sldChg chg="modSp mod">
        <pc:chgData name="Mikael Gusejnov" userId="041ae2530821d8ec" providerId="LiveId" clId="{6B3D8429-C5A3-45FC-BDB3-CD9A2797AFA2}" dt="2020-05-28T10:59:02.856" v="0" actId="20577"/>
        <pc:sldMkLst>
          <pc:docMk/>
          <pc:sldMk cId="739323951" sldId="362"/>
        </pc:sldMkLst>
        <pc:spChg chg="mod">
          <ac:chgData name="Mikael Gusejnov" userId="041ae2530821d8ec" providerId="LiveId" clId="{6B3D8429-C5A3-45FC-BDB3-CD9A2797AFA2}" dt="2020-05-28T10:59:02.856" v="0" actId="20577"/>
          <ac:spMkLst>
            <pc:docMk/>
            <pc:sldMk cId="739323951" sldId="362"/>
            <ac:spMk id="1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IVE_CA\coffee-analytics\&#1050;&#1051;&#1048;&#1045;&#1053;&#1058;&#1067;\&#1040;&#1085;&#1072;&#1083;&#1080;&#1090;&#1080;&#1082;&#1072;%20&#1089;&#1086;&#1094;%20&#1089;&#1077;&#1090;&#1077;&#1081;\&#1092;&#1080;&#1085;&#1072;&#1083;%20&#1086;&#1090;%20&#1054;&#1083;&#1080;\&#1044;&#1072;&#1085;&#1085;&#1099;&#1077;_&#1080;&#1089;&#1093;_5_&#1076;&#1086;&#1088;&#1072;&#1073;&#1086;&#1090;&#1082;&#1072;%20(1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45;&#1085;&#1086;&#1090;&#1080;&#1097;&#1077;\Desktop\&#1057;&#1086;&#1073;&#1077;&#1089;&#1077;&#1076;\&#1054;&#1085;&#1083;&#1072;&#1081;&#1085;-&#1044;&#1072;&#1090;&#1072;\2_&#1057;&#1082;&#1072;&#1085;&#1085;&#1077;&#1088;&#1089;\&#1044;&#1072;&#1085;&#1085;&#1099;&#1077;_&#1080;&#1089;&#1093;.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17869641294839"/>
          <c:y val="4.9999270924467765E-2"/>
          <c:w val="0.74073972003499566"/>
          <c:h val="0.68925889472149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о!$B$4</c:f>
              <c:strCache>
                <c:ptCount val="1"/>
                <c:pt idx="0">
                  <c:v>Среднее количество активных пользователей в сегменте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о!$C$2:$H$2</c:f>
              <c:strCache>
                <c:ptCount val="6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  <c:pt idx="4">
                  <c:v>3 после</c:v>
                </c:pt>
                <c:pt idx="5">
                  <c:v>4 после</c:v>
                </c:pt>
              </c:strCache>
            </c:strRef>
          </c:cat>
          <c:val>
            <c:numRef>
              <c:f>о!$C$4:$H$4</c:f>
              <c:numCache>
                <c:formatCode>_-* #,##0\ _₽_-;\-* #,##0\ _₽_-;_-* "-"\ _₽_-;_-@_-</c:formatCode>
                <c:ptCount val="6"/>
                <c:pt idx="0">
                  <c:v>24686.647600000004</c:v>
                </c:pt>
                <c:pt idx="1">
                  <c:v>27415.550400000004</c:v>
                </c:pt>
                <c:pt idx="2">
                  <c:v>48669.349600000001</c:v>
                </c:pt>
                <c:pt idx="3">
                  <c:v>68939.682400000005</c:v>
                </c:pt>
                <c:pt idx="4">
                  <c:v>80015.050855167996</c:v>
                </c:pt>
                <c:pt idx="5">
                  <c:v>72828.119633512018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0-7047-A86B-B418D33D6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331364384"/>
        <c:axId val="-331367104"/>
      </c:barChart>
      <c:lineChart>
        <c:grouping val="standard"/>
        <c:varyColors val="0"/>
        <c:ser>
          <c:idx val="2"/>
          <c:order val="1"/>
          <c:tx>
            <c:strRef>
              <c:f>о!$B$5</c:f>
              <c:strCache>
                <c:ptCount val="1"/>
                <c:pt idx="0">
                  <c:v>Средний индекс самоизоляции в москве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0375109361329864E-2"/>
                  <c:y val="2.0798702245552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E0-7047-A86B-B418D33D6FF6}"/>
                </c:ext>
              </c:extLst>
            </c:dLbl>
            <c:dLbl>
              <c:idx val="2"/>
              <c:layout>
                <c:manualLayout>
                  <c:x val="-3.7597331583552059E-2"/>
                  <c:y val="5.78357392825896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E0-7047-A86B-B418D33D6FF6}"/>
                </c:ext>
              </c:extLst>
            </c:dLbl>
            <c:dLbl>
              <c:idx val="3"/>
              <c:layout>
                <c:manualLayout>
                  <c:x val="-4.8604330708661415E-2"/>
                  <c:y val="5.78357392825896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E0-7047-A86B-B418D33D6FF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FE0-7047-A86B-B418D33D6FF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FE0-7047-A86B-B418D33D6F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о!$C$2:$H$2</c:f>
              <c:strCache>
                <c:ptCount val="6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  <c:pt idx="4">
                  <c:v>3 после</c:v>
                </c:pt>
                <c:pt idx="5">
                  <c:v>4 после</c:v>
                </c:pt>
              </c:strCache>
            </c:strRef>
          </c:cat>
          <c:val>
            <c:numRef>
              <c:f>о!$C$5:$H$5</c:f>
              <c:numCache>
                <c:formatCode>_-* #,##0.00\ _₽_-;\-* #,##0.00\ _₽_-;_-* "-"??\ _₽_-;_-@_-</c:formatCode>
                <c:ptCount val="6"/>
                <c:pt idx="0">
                  <c:v>1.3142857142857143</c:v>
                </c:pt>
                <c:pt idx="1">
                  <c:v>1.8285714285714285</c:v>
                </c:pt>
                <c:pt idx="2">
                  <c:v>3.5142857142857147</c:v>
                </c:pt>
                <c:pt idx="3">
                  <c:v>3.1857142857142859</c:v>
                </c:pt>
                <c:pt idx="4">
                  <c:v>3.5142857142857147</c:v>
                </c:pt>
                <c:pt idx="5">
                  <c:v>3.3857142857142857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FE0-7047-A86B-B418D33D6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31369280"/>
        <c:axId val="-331370368"/>
      </c:lineChart>
      <c:catAx>
        <c:axId val="-33136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67104"/>
        <c:crosses val="autoZero"/>
        <c:auto val="1"/>
        <c:lblAlgn val="ctr"/>
        <c:lblOffset val="100"/>
        <c:noMultiLvlLbl val="0"/>
      </c:catAx>
      <c:valAx>
        <c:axId val="-331367104"/>
        <c:scaling>
          <c:orientation val="minMax"/>
          <c:max val="85000"/>
          <c:min val="0"/>
        </c:scaling>
        <c:delete val="0"/>
        <c:axPos val="l"/>
        <c:numFmt formatCode="_-* #,##0\ _₽_-;\-* #,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64384"/>
        <c:crosses val="autoZero"/>
        <c:crossBetween val="between"/>
      </c:valAx>
      <c:valAx>
        <c:axId val="-331370368"/>
        <c:scaling>
          <c:orientation val="minMax"/>
          <c:max val="6"/>
          <c:min val="1"/>
        </c:scaling>
        <c:delete val="0"/>
        <c:axPos val="r"/>
        <c:numFmt formatCode="_-* #,##0.00\ _₽_-;\-* #,##0.00\ _₽_-;_-* &quot;-&quot;??\ _₽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69280"/>
        <c:crosses val="max"/>
        <c:crossBetween val="between"/>
      </c:valAx>
      <c:catAx>
        <c:axId val="-3313692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31370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435093702459102E-3"/>
          <c:y val="0.81173228346456694"/>
          <c:w val="0.99775649062975413"/>
          <c:h val="0.16048993875765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сл.8!$E$18</c:f>
              <c:strCache>
                <c:ptCount val="1"/>
                <c:pt idx="0">
                  <c:v>Среднее количество пользователей в сегменте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сл.8!$F$15:$I$15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сл.8!$F$18:$I$18</c:f>
              <c:numCache>
                <c:formatCode>_-* #,##0\ _₽_-;\-* #,##0\ _₽_-;_-* "-"\ _₽_-;_-@_-</c:formatCode>
                <c:ptCount val="4"/>
                <c:pt idx="0">
                  <c:v>154865.66666666666</c:v>
                </c:pt>
                <c:pt idx="1">
                  <c:v>154989</c:v>
                </c:pt>
                <c:pt idx="2">
                  <c:v>171519</c:v>
                </c:pt>
                <c:pt idx="3">
                  <c:v>231816.66666666666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A4-E845-ACB2-87596DD36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98109488"/>
        <c:axId val="-199810894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сл.6!$E$22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пользователей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сл.8!$F$15:$I$15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сл.6!$F$22:$I$22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0.12156641933064982</c:v>
                      </c:pt>
                      <c:pt idx="2">
                        <c:v>0.96316646955178498</c:v>
                      </c:pt>
                      <c:pt idx="3">
                        <c:v>0.50273833403310597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AA4-E845-ACB2-87596DD36A3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сл.8!$E$21</c:f>
              <c:strCache>
                <c:ptCount val="1"/>
                <c:pt idx="0">
                  <c:v>Доля активных пользователей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сл.8!$F$15:$I$15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сл.8!$F$21:$I$21</c:f>
              <c:numCache>
                <c:formatCode>0.0%</c:formatCode>
                <c:ptCount val="4"/>
                <c:pt idx="0">
                  <c:v>0.16065730084352675</c:v>
                </c:pt>
                <c:pt idx="1">
                  <c:v>0.17644409173124112</c:v>
                </c:pt>
                <c:pt idx="2">
                  <c:v>0.20537271866868004</c:v>
                </c:pt>
                <c:pt idx="3">
                  <c:v>0.22451986483571787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AA4-E845-ACB2-87596DD36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8104592"/>
        <c:axId val="-1998110576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сл.6!$E$23</c15:sqref>
                        </c15:formulaRef>
                      </c:ext>
                    </c:extLst>
                    <c:strCache>
                      <c:ptCount val="1"/>
                      <c:pt idx="0">
                        <c:v>Среднее количество пользователей в сегменте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сл.8!$F$15:$I$15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сл.6!$F$23:$I$23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147761.20000000001</c:v>
                      </c:pt>
                      <c:pt idx="1">
                        <c:v>165724</c:v>
                      </c:pt>
                      <c:pt idx="2">
                        <c:v>325343.8</c:v>
                      </c:pt>
                      <c:pt idx="3">
                        <c:v>488906.6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1AA4-E845-ACB2-87596DD36A3C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сл.6!$E$24</c15:sqref>
                        </c15:formulaRef>
                      </c:ext>
                    </c:extLst>
                    <c:strCache>
                      <c:ptCount val="1"/>
                      <c:pt idx="0">
                        <c:v>Общее количество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сл.8!$F$15:$I$15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сл.6!$F$24:$I$24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86942.569999999992</c:v>
                      </c:pt>
                      <c:pt idx="1">
                        <c:v>110618.66000000002</c:v>
                      </c:pt>
                      <c:pt idx="2">
                        <c:v>320019.93</c:v>
                      </c:pt>
                      <c:pt idx="3">
                        <c:v>529351.76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1AA4-E845-ACB2-87596DD36A3C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сл.6!$E$25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сл.8!$F$15:$I$15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сл.6!$F$25:$I$25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0.2723187271781824</c:v>
                      </c:pt>
                      <c:pt idx="2">
                        <c:v>1.8930013254544935</c:v>
                      </c:pt>
                      <c:pt idx="3">
                        <c:v>0.65412122926219007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1AA4-E845-ACB2-87596DD36A3C}"/>
                  </c:ext>
                </c:extLst>
              </c15:ser>
            </c15:filteredLineSeries>
          </c:ext>
        </c:extLst>
      </c:lineChart>
      <c:catAx>
        <c:axId val="-199810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8110576"/>
        <c:crosses val="autoZero"/>
        <c:auto val="1"/>
        <c:lblAlgn val="ctr"/>
        <c:lblOffset val="100"/>
        <c:noMultiLvlLbl val="0"/>
      </c:catAx>
      <c:valAx>
        <c:axId val="-1998110576"/>
        <c:scaling>
          <c:orientation val="minMax"/>
          <c:max val="0.5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8104592"/>
        <c:crosses val="autoZero"/>
        <c:crossBetween val="between"/>
      </c:valAx>
      <c:valAx>
        <c:axId val="-1998108944"/>
        <c:scaling>
          <c:orientation val="minMax"/>
        </c:scaling>
        <c:delete val="0"/>
        <c:axPos val="r"/>
        <c:numFmt formatCode="_-* #,##0\ _₽_-;\-* #,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8109488"/>
        <c:crosses val="max"/>
        <c:crossBetween val="between"/>
      </c:valAx>
      <c:catAx>
        <c:axId val="-1998109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98108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555555555555556"/>
          <c:y val="5.6309419655876346E-2"/>
          <c:w val="0.44166666666666671"/>
          <c:h val="0.18819115152042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298984132359794E-2"/>
          <c:y val="0.10199652777777778"/>
          <c:w val="0.83764824801713789"/>
          <c:h val="0.7200806198053368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сл.9!$C$2</c:f>
              <c:strCache>
                <c:ptCount val="1"/>
                <c:pt idx="0">
                  <c:v>2 до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сл.9!$B$3:$B$27</c:f>
              <c:strCache>
                <c:ptCount val="25"/>
                <c:pt idx="0">
                  <c:v>Стресс</c:v>
                </c:pt>
                <c:pt idx="1">
                  <c:v>Доставка товаров</c:v>
                </c:pt>
                <c:pt idx="2">
                  <c:v>Лекарства от ОРВИ/Гриппа</c:v>
                </c:pt>
                <c:pt idx="3">
                  <c:v>Онлайн-кинотеатры</c:v>
                </c:pt>
                <c:pt idx="4">
                  <c:v>Обсуждают маркетплейсы</c:v>
                </c:pt>
                <c:pt idx="5">
                  <c:v>Акции в аптеках</c:v>
                </c:pt>
                <c:pt idx="6">
                  <c:v>Товары для животных</c:v>
                </c:pt>
                <c:pt idx="7">
                  <c:v>Лекарства от аллергии</c:v>
                </c:pt>
                <c:pt idx="8">
                  <c:v>Товары для детей</c:v>
                </c:pt>
                <c:pt idx="9">
                  <c:v>Товары для красоты (Бад)</c:v>
                </c:pt>
                <c:pt idx="10">
                  <c:v>Продукты питания</c:v>
                </c:pt>
                <c:pt idx="11">
                  <c:v>Лекарства при заболеваниях ЖКТ</c:v>
                </c:pt>
                <c:pt idx="12">
                  <c:v>Электроника</c:v>
                </c:pt>
                <c:pt idx="13">
                  <c:v>Антисептики</c:v>
                </c:pt>
                <c:pt idx="14">
                  <c:v>Средства против спазма и боли</c:v>
                </c:pt>
                <c:pt idx="15">
                  <c:v>Товары для дома и дачи</c:v>
                </c:pt>
                <c:pt idx="16">
                  <c:v>Электроинструменты</c:v>
                </c:pt>
                <c:pt idx="17">
                  <c:v>Недвижимость (покупка/аренда)</c:v>
                </c:pt>
                <c:pt idx="18">
                  <c:v>Онлайн консультации с врачом</c:v>
                </c:pt>
                <c:pt idx="19">
                  <c:v>Онлайн образование</c:v>
                </c:pt>
                <c:pt idx="20">
                  <c:v>Товары для авто</c:v>
                </c:pt>
                <c:pt idx="21">
                  <c:v>Коронавирус, пандемия</c:v>
                </c:pt>
                <c:pt idx="22">
                  <c:v>Салоны красоты</c:v>
                </c:pt>
                <c:pt idx="23">
                  <c:v>Онлайн-экскурсии, лекции</c:v>
                </c:pt>
                <c:pt idx="24">
                  <c:v>Рестораны/кафе</c:v>
                </c:pt>
              </c:strCache>
            </c:strRef>
          </c:cat>
          <c:val>
            <c:numRef>
              <c:f>сл.9!$C$3:$C$27</c:f>
              <c:numCache>
                <c:formatCode>_-* #,##0\ _₽_-;\-* #,##0\ _₽_-;_-* "-"\ _₽_-;_-@_-</c:formatCode>
                <c:ptCount val="25"/>
                <c:pt idx="0">
                  <c:v>161022</c:v>
                </c:pt>
                <c:pt idx="1">
                  <c:v>139279</c:v>
                </c:pt>
                <c:pt idx="2">
                  <c:v>186060</c:v>
                </c:pt>
                <c:pt idx="3">
                  <c:v>82559</c:v>
                </c:pt>
                <c:pt idx="4">
                  <c:v>275601</c:v>
                </c:pt>
                <c:pt idx="5">
                  <c:v>82486</c:v>
                </c:pt>
                <c:pt idx="6">
                  <c:v>186485</c:v>
                </c:pt>
                <c:pt idx="7">
                  <c:v>103795</c:v>
                </c:pt>
                <c:pt idx="8">
                  <c:v>252550</c:v>
                </c:pt>
                <c:pt idx="9">
                  <c:v>126002</c:v>
                </c:pt>
                <c:pt idx="10">
                  <c:v>318222</c:v>
                </c:pt>
                <c:pt idx="11">
                  <c:v>106393</c:v>
                </c:pt>
                <c:pt idx="12">
                  <c:v>207664</c:v>
                </c:pt>
                <c:pt idx="13">
                  <c:v>21595</c:v>
                </c:pt>
                <c:pt idx="14">
                  <c:v>157850</c:v>
                </c:pt>
                <c:pt idx="15">
                  <c:v>156535</c:v>
                </c:pt>
                <c:pt idx="16">
                  <c:v>49230</c:v>
                </c:pt>
                <c:pt idx="17">
                  <c:v>259156</c:v>
                </c:pt>
                <c:pt idx="18">
                  <c:v>54134</c:v>
                </c:pt>
                <c:pt idx="19">
                  <c:v>81329</c:v>
                </c:pt>
                <c:pt idx="20">
                  <c:v>238797</c:v>
                </c:pt>
                <c:pt idx="21">
                  <c:v>42691</c:v>
                </c:pt>
                <c:pt idx="22">
                  <c:v>424645</c:v>
                </c:pt>
                <c:pt idx="23">
                  <c:v>95175</c:v>
                </c:pt>
                <c:pt idx="24">
                  <c:v>299552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8A-8748-B9AF-594DC0679373}"/>
            </c:ext>
          </c:extLst>
        </c:ser>
        <c:ser>
          <c:idx val="1"/>
          <c:order val="1"/>
          <c:tx>
            <c:strRef>
              <c:f>сл.9!$D$2</c:f>
              <c:strCache>
                <c:ptCount val="1"/>
                <c:pt idx="0">
                  <c:v>1 до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сл.9!$B$3:$B$27</c:f>
              <c:strCache>
                <c:ptCount val="25"/>
                <c:pt idx="0">
                  <c:v>Стресс</c:v>
                </c:pt>
                <c:pt idx="1">
                  <c:v>Доставка товаров</c:v>
                </c:pt>
                <c:pt idx="2">
                  <c:v>Лекарства от ОРВИ/Гриппа</c:v>
                </c:pt>
                <c:pt idx="3">
                  <c:v>Онлайн-кинотеатры</c:v>
                </c:pt>
                <c:pt idx="4">
                  <c:v>Обсуждают маркетплейсы</c:v>
                </c:pt>
                <c:pt idx="5">
                  <c:v>Акции в аптеках</c:v>
                </c:pt>
                <c:pt idx="6">
                  <c:v>Товары для животных</c:v>
                </c:pt>
                <c:pt idx="7">
                  <c:v>Лекарства от аллергии</c:v>
                </c:pt>
                <c:pt idx="8">
                  <c:v>Товары для детей</c:v>
                </c:pt>
                <c:pt idx="9">
                  <c:v>Товары для красоты (Бад)</c:v>
                </c:pt>
                <c:pt idx="10">
                  <c:v>Продукты питания</c:v>
                </c:pt>
                <c:pt idx="11">
                  <c:v>Лекарства при заболеваниях ЖКТ</c:v>
                </c:pt>
                <c:pt idx="12">
                  <c:v>Электроника</c:v>
                </c:pt>
                <c:pt idx="13">
                  <c:v>Антисептики</c:v>
                </c:pt>
                <c:pt idx="14">
                  <c:v>Средства против спазма и боли</c:v>
                </c:pt>
                <c:pt idx="15">
                  <c:v>Товары для дома и дачи</c:v>
                </c:pt>
                <c:pt idx="16">
                  <c:v>Электроинструменты</c:v>
                </c:pt>
                <c:pt idx="17">
                  <c:v>Недвижимость (покупка/аренда)</c:v>
                </c:pt>
                <c:pt idx="18">
                  <c:v>Онлайн консультации с врачом</c:v>
                </c:pt>
                <c:pt idx="19">
                  <c:v>Онлайн образование</c:v>
                </c:pt>
                <c:pt idx="20">
                  <c:v>Товары для авто</c:v>
                </c:pt>
                <c:pt idx="21">
                  <c:v>Коронавирус, пандемия</c:v>
                </c:pt>
                <c:pt idx="22">
                  <c:v>Салоны красоты</c:v>
                </c:pt>
                <c:pt idx="23">
                  <c:v>Онлайн-экскурсии, лекции</c:v>
                </c:pt>
                <c:pt idx="24">
                  <c:v>Рестораны/кафе</c:v>
                </c:pt>
              </c:strCache>
            </c:strRef>
          </c:cat>
          <c:val>
            <c:numRef>
              <c:f>сл.9!$D$3:$D$27</c:f>
              <c:numCache>
                <c:formatCode>#,##0</c:formatCode>
                <c:ptCount val="25"/>
                <c:pt idx="0">
                  <c:v>-2932</c:v>
                </c:pt>
                <c:pt idx="1">
                  <c:v>59871</c:v>
                </c:pt>
                <c:pt idx="2">
                  <c:v>-20445</c:v>
                </c:pt>
                <c:pt idx="3">
                  <c:v>-8058</c:v>
                </c:pt>
                <c:pt idx="4">
                  <c:v>-25658</c:v>
                </c:pt>
                <c:pt idx="5">
                  <c:v>8351</c:v>
                </c:pt>
                <c:pt idx="6">
                  <c:v>-23174</c:v>
                </c:pt>
                <c:pt idx="7">
                  <c:v>31776</c:v>
                </c:pt>
                <c:pt idx="8">
                  <c:v>42178</c:v>
                </c:pt>
                <c:pt idx="9">
                  <c:v>42486</c:v>
                </c:pt>
                <c:pt idx="10">
                  <c:v>5892</c:v>
                </c:pt>
                <c:pt idx="11">
                  <c:v>-6913</c:v>
                </c:pt>
                <c:pt idx="12">
                  <c:v>45301</c:v>
                </c:pt>
                <c:pt idx="13">
                  <c:v>7649</c:v>
                </c:pt>
                <c:pt idx="14">
                  <c:v>-12419</c:v>
                </c:pt>
                <c:pt idx="15">
                  <c:v>10242</c:v>
                </c:pt>
                <c:pt idx="16">
                  <c:v>-78</c:v>
                </c:pt>
                <c:pt idx="17">
                  <c:v>-13552</c:v>
                </c:pt>
                <c:pt idx="18">
                  <c:v>18574</c:v>
                </c:pt>
                <c:pt idx="19">
                  <c:v>-14017</c:v>
                </c:pt>
                <c:pt idx="20">
                  <c:v>-9873</c:v>
                </c:pt>
                <c:pt idx="21">
                  <c:v>32128</c:v>
                </c:pt>
                <c:pt idx="22">
                  <c:v>-42034</c:v>
                </c:pt>
                <c:pt idx="23">
                  <c:v>43918</c:v>
                </c:pt>
                <c:pt idx="2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8A-8748-B9AF-594DC0679373}"/>
            </c:ext>
          </c:extLst>
        </c:ser>
        <c:ser>
          <c:idx val="3"/>
          <c:order val="2"/>
          <c:tx>
            <c:strRef>
              <c:f>сл.9!$E$2</c:f>
              <c:strCache>
                <c:ptCount val="1"/>
                <c:pt idx="0">
                  <c:v>1 после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val>
            <c:numRef>
              <c:f>сл.9!$E$3:$E$27</c:f>
              <c:numCache>
                <c:formatCode>#,##0</c:formatCode>
                <c:ptCount val="25"/>
                <c:pt idx="0">
                  <c:v>82457</c:v>
                </c:pt>
                <c:pt idx="1">
                  <c:v>105259</c:v>
                </c:pt>
                <c:pt idx="2">
                  <c:v>211187</c:v>
                </c:pt>
                <c:pt idx="3">
                  <c:v>28343</c:v>
                </c:pt>
                <c:pt idx="4">
                  <c:v>294227</c:v>
                </c:pt>
                <c:pt idx="5">
                  <c:v>44419</c:v>
                </c:pt>
                <c:pt idx="6">
                  <c:v>74243</c:v>
                </c:pt>
                <c:pt idx="7">
                  <c:v>75583</c:v>
                </c:pt>
                <c:pt idx="8">
                  <c:v>57376</c:v>
                </c:pt>
                <c:pt idx="9">
                  <c:v>16949</c:v>
                </c:pt>
                <c:pt idx="10">
                  <c:v>141645</c:v>
                </c:pt>
                <c:pt idx="11">
                  <c:v>31966</c:v>
                </c:pt>
                <c:pt idx="12">
                  <c:v>59076</c:v>
                </c:pt>
                <c:pt idx="13">
                  <c:v>113855</c:v>
                </c:pt>
                <c:pt idx="14">
                  <c:v>51403</c:v>
                </c:pt>
                <c:pt idx="15">
                  <c:v>116167</c:v>
                </c:pt>
                <c:pt idx="16">
                  <c:v>72007</c:v>
                </c:pt>
                <c:pt idx="17">
                  <c:v>66201</c:v>
                </c:pt>
                <c:pt idx="18">
                  <c:v>73651</c:v>
                </c:pt>
                <c:pt idx="19">
                  <c:v>123530</c:v>
                </c:pt>
                <c:pt idx="20">
                  <c:v>82128</c:v>
                </c:pt>
                <c:pt idx="21">
                  <c:v>79796</c:v>
                </c:pt>
                <c:pt idx="22">
                  <c:v>128423</c:v>
                </c:pt>
                <c:pt idx="23">
                  <c:v>107630</c:v>
                </c:pt>
                <c:pt idx="24">
                  <c:v>-23172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8A-8748-B9AF-594DC0679373}"/>
            </c:ext>
          </c:extLst>
        </c:ser>
        <c:ser>
          <c:idx val="4"/>
          <c:order val="3"/>
          <c:tx>
            <c:strRef>
              <c:f>сл.9!$F$2</c:f>
              <c:strCache>
                <c:ptCount val="1"/>
                <c:pt idx="0">
                  <c:v>2 после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val>
            <c:numRef>
              <c:f>сл.9!$F$3:$F$27</c:f>
              <c:numCache>
                <c:formatCode>#,##0</c:formatCode>
                <c:ptCount val="25"/>
                <c:pt idx="0">
                  <c:v>179797</c:v>
                </c:pt>
                <c:pt idx="1">
                  <c:v>154705</c:v>
                </c:pt>
                <c:pt idx="2">
                  <c:v>133630</c:v>
                </c:pt>
                <c:pt idx="3">
                  <c:v>48406</c:v>
                </c:pt>
                <c:pt idx="4">
                  <c:v>122560</c:v>
                </c:pt>
                <c:pt idx="5">
                  <c:v>20448</c:v>
                </c:pt>
                <c:pt idx="6">
                  <c:v>112837</c:v>
                </c:pt>
                <c:pt idx="7">
                  <c:v>12924</c:v>
                </c:pt>
                <c:pt idx="8">
                  <c:v>137846</c:v>
                </c:pt>
                <c:pt idx="9">
                  <c:v>59561</c:v>
                </c:pt>
                <c:pt idx="10">
                  <c:v>94922</c:v>
                </c:pt>
                <c:pt idx="11">
                  <c:v>71612</c:v>
                </c:pt>
                <c:pt idx="12">
                  <c:v>196499</c:v>
                </c:pt>
                <c:pt idx="13">
                  <c:v>77303</c:v>
                </c:pt>
                <c:pt idx="14">
                  <c:v>43409</c:v>
                </c:pt>
                <c:pt idx="15">
                  <c:v>132744</c:v>
                </c:pt>
                <c:pt idx="16">
                  <c:v>240</c:v>
                </c:pt>
                <c:pt idx="17">
                  <c:v>24280</c:v>
                </c:pt>
                <c:pt idx="18">
                  <c:v>26823</c:v>
                </c:pt>
                <c:pt idx="19">
                  <c:v>108210</c:v>
                </c:pt>
                <c:pt idx="20">
                  <c:v>32149</c:v>
                </c:pt>
                <c:pt idx="21">
                  <c:v>277774</c:v>
                </c:pt>
                <c:pt idx="22">
                  <c:v>35537</c:v>
                </c:pt>
                <c:pt idx="23">
                  <c:v>129145</c:v>
                </c:pt>
                <c:pt idx="24">
                  <c:v>112039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8A-8748-B9AF-594DC0679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331363296"/>
        <c:axId val="-331364928"/>
      </c:barChart>
      <c:catAx>
        <c:axId val="-33136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64928"/>
        <c:crosses val="autoZero"/>
        <c:auto val="1"/>
        <c:lblAlgn val="ctr"/>
        <c:lblOffset val="100"/>
        <c:noMultiLvlLbl val="0"/>
      </c:catAx>
      <c:valAx>
        <c:axId val="-331364928"/>
        <c:scaling>
          <c:orientation val="minMax"/>
        </c:scaling>
        <c:delete val="1"/>
        <c:axPos val="l"/>
        <c:numFmt formatCode="_-* #,##0\ _₽_-;\-* #,##0\ _₽_-;_-* &quot;-&quot;\ _₽_-;_-@_-" sourceLinked="1"/>
        <c:majorTickMark val="none"/>
        <c:minorTickMark val="none"/>
        <c:tickLblPos val="nextTo"/>
        <c:crossAx val="-331363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2648919980187079"/>
          <c:y val="5.9251412548502323E-2"/>
          <c:w val="0.29310045921679145"/>
          <c:h val="0.133114387612642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9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90" baseline="0"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3175053428812E-2"/>
          <c:y val="1.8342885113928092E-2"/>
          <c:w val="0.93359503551485412"/>
          <c:h val="0.94297319128911228"/>
        </c:manualLayout>
      </c:layout>
      <c:bubbleChart>
        <c:varyColors val="0"/>
        <c:ser>
          <c:idx val="0"/>
          <c:order val="0"/>
          <c:tx>
            <c:strRef>
              <c:f>'[Данные_исх_5_доработка (1).xlsx]сл.19'!$N$32:$N$56</c:f>
              <c:strCache>
                <c:ptCount val="25"/>
                <c:pt idx="0">
                  <c:v>Стресс</c:v>
                </c:pt>
                <c:pt idx="1">
                  <c:v>Доставка товаров</c:v>
                </c:pt>
                <c:pt idx="2">
                  <c:v>Лекарства от ОРВИ/Гриппа</c:v>
                </c:pt>
                <c:pt idx="3">
                  <c:v>Онлайн-кинотеатры</c:v>
                </c:pt>
                <c:pt idx="4">
                  <c:v>Обсуждают маркетплейсы</c:v>
                </c:pt>
                <c:pt idx="5">
                  <c:v>Акции в аптеках</c:v>
                </c:pt>
                <c:pt idx="6">
                  <c:v>Товары для животных</c:v>
                </c:pt>
                <c:pt idx="7">
                  <c:v>Лекарства от аллергии</c:v>
                </c:pt>
                <c:pt idx="8">
                  <c:v>Товары для детей</c:v>
                </c:pt>
                <c:pt idx="9">
                  <c:v>Товары для красоты (Бад)</c:v>
                </c:pt>
                <c:pt idx="10">
                  <c:v>Продукты питания</c:v>
                </c:pt>
                <c:pt idx="11">
                  <c:v>Лекарства при заболеваниях ЖКТ</c:v>
                </c:pt>
                <c:pt idx="12">
                  <c:v>Электроника</c:v>
                </c:pt>
                <c:pt idx="13">
                  <c:v>Антисептики</c:v>
                </c:pt>
                <c:pt idx="14">
                  <c:v>Средства против спазма и боли</c:v>
                </c:pt>
                <c:pt idx="15">
                  <c:v>Товары для дома и дачи</c:v>
                </c:pt>
                <c:pt idx="16">
                  <c:v>Электроинструменты</c:v>
                </c:pt>
                <c:pt idx="17">
                  <c:v>Недвижимость (покупка/аренда)</c:v>
                </c:pt>
                <c:pt idx="18">
                  <c:v>Онлайн консультации с врачом</c:v>
                </c:pt>
                <c:pt idx="19">
                  <c:v>Онлайн образование</c:v>
                </c:pt>
                <c:pt idx="20">
                  <c:v>Товары для авто</c:v>
                </c:pt>
                <c:pt idx="21">
                  <c:v>Коронавирус, пандемия</c:v>
                </c:pt>
                <c:pt idx="22">
                  <c:v>Салоны красоты</c:v>
                </c:pt>
                <c:pt idx="23">
                  <c:v>Онлайн-экскурсии, лекции</c:v>
                </c:pt>
                <c:pt idx="24">
                  <c:v>Рестораны/кафе</c:v>
                </c:pt>
              </c:strCache>
            </c:strRef>
          </c:tx>
          <c:spPr>
            <a:gradFill>
              <a:gsLst>
                <a:gs pos="0">
                  <a:schemeClr val="accent1">
                    <a:alpha val="75000"/>
                  </a:schemeClr>
                </a:gs>
                <a:gs pos="100000">
                  <a:schemeClr val="accent1">
                    <a:lumMod val="75000"/>
                    <a:alpha val="75000"/>
                  </a:schemeClr>
                </a:gs>
              </a:gsLst>
              <a:lin ang="2700000" scaled="1"/>
            </a:gra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31-3E4F-B0EE-8C559998F749}"/>
              </c:ext>
            </c:extLst>
          </c:dPt>
          <c:dPt>
            <c:idx val="1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31-3E4F-B0EE-8C559998F749}"/>
              </c:ext>
            </c:extLst>
          </c:dPt>
          <c:dPt>
            <c:idx val="2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431-3E4F-B0EE-8C559998F749}"/>
              </c:ext>
            </c:extLst>
          </c:dPt>
          <c:dPt>
            <c:idx val="3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431-3E4F-B0EE-8C559998F749}"/>
              </c:ext>
            </c:extLst>
          </c:dPt>
          <c:dPt>
            <c:idx val="4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431-3E4F-B0EE-8C559998F749}"/>
              </c:ext>
            </c:extLst>
          </c:dPt>
          <c:dPt>
            <c:idx val="5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431-3E4F-B0EE-8C559998F749}"/>
              </c:ext>
            </c:extLst>
          </c:dPt>
          <c:dPt>
            <c:idx val="6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431-3E4F-B0EE-8C559998F749}"/>
              </c:ext>
            </c:extLst>
          </c:dPt>
          <c:dPt>
            <c:idx val="7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431-3E4F-B0EE-8C559998F749}"/>
              </c:ext>
            </c:extLst>
          </c:dPt>
          <c:dPt>
            <c:idx val="8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431-3E4F-B0EE-8C559998F749}"/>
              </c:ext>
            </c:extLst>
          </c:dPt>
          <c:dPt>
            <c:idx val="9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431-3E4F-B0EE-8C559998F749}"/>
              </c:ext>
            </c:extLst>
          </c:dPt>
          <c:dPt>
            <c:idx val="10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431-3E4F-B0EE-8C559998F749}"/>
              </c:ext>
            </c:extLst>
          </c:dPt>
          <c:dPt>
            <c:idx val="11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431-3E4F-B0EE-8C559998F749}"/>
              </c:ext>
            </c:extLst>
          </c:dPt>
          <c:dPt>
            <c:idx val="12"/>
            <c:invertIfNegative val="0"/>
            <c:bubble3D val="1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431-3E4F-B0EE-8C559998F749}"/>
              </c:ext>
            </c:extLst>
          </c:dPt>
          <c:dPt>
            <c:idx val="13"/>
            <c:invertIfNegative val="0"/>
            <c:bubble3D val="1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431-3E4F-B0EE-8C559998F749}"/>
              </c:ext>
            </c:extLst>
          </c:dPt>
          <c:dPt>
            <c:idx val="14"/>
            <c:invertIfNegative val="0"/>
            <c:bubble3D val="1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A431-3E4F-B0EE-8C559998F749}"/>
              </c:ext>
            </c:extLst>
          </c:dPt>
          <c:dPt>
            <c:idx val="15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A431-3E4F-B0EE-8C559998F749}"/>
              </c:ext>
            </c:extLst>
          </c:dPt>
          <c:dPt>
            <c:idx val="16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A431-3E4F-B0EE-8C559998F749}"/>
              </c:ext>
            </c:extLst>
          </c:dPt>
          <c:dPt>
            <c:idx val="17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A431-3E4F-B0EE-8C559998F749}"/>
              </c:ext>
            </c:extLst>
          </c:dPt>
          <c:dPt>
            <c:idx val="18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A431-3E4F-B0EE-8C559998F749}"/>
              </c:ext>
            </c:extLst>
          </c:dPt>
          <c:dPt>
            <c:idx val="19"/>
            <c:invertIfNegative val="0"/>
            <c:bubble3D val="1"/>
            <c:spPr>
              <a:solidFill>
                <a:schemeClr val="accent3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A431-3E4F-B0EE-8C559998F749}"/>
              </c:ext>
            </c:extLst>
          </c:dPt>
          <c:dPt>
            <c:idx val="20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A431-3E4F-B0EE-8C559998F749}"/>
              </c:ext>
            </c:extLst>
          </c:dPt>
          <c:dPt>
            <c:idx val="21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A431-3E4F-B0EE-8C559998F749}"/>
              </c:ext>
            </c:extLst>
          </c:dPt>
          <c:dPt>
            <c:idx val="22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A431-3E4F-B0EE-8C559998F749}"/>
              </c:ext>
            </c:extLst>
          </c:dPt>
          <c:dPt>
            <c:idx val="23"/>
            <c:invertIfNegative val="0"/>
            <c:bubble3D val="1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A431-3E4F-B0EE-8C559998F749}"/>
              </c:ext>
            </c:extLst>
          </c:dPt>
          <c:dPt>
            <c:idx val="24"/>
            <c:invertIfNegative val="0"/>
            <c:bubble3D val="1"/>
            <c:spPr>
              <a:solidFill>
                <a:srgbClr val="EF8A06"/>
              </a:solidFill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A431-3E4F-B0EE-8C559998F749}"/>
              </c:ext>
            </c:extLst>
          </c:dPt>
          <c:dLbls>
            <c:dLbl>
              <c:idx val="0"/>
              <c:layout>
                <c:manualLayout>
                  <c:x val="-6.7021816241007249E-3"/>
                  <c:y val="-6.6017729574674019E-3"/>
                </c:manualLayout>
              </c:layout>
              <c:tx>
                <c:rich>
                  <a:bodyPr/>
                  <a:lstStyle/>
                  <a:p>
                    <a:fld id="{0F43F10A-D211-46F0-BC7D-77A4DD727AE9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A431-3E4F-B0EE-8C559998F749}"/>
                </c:ext>
              </c:extLst>
            </c:dLbl>
            <c:dLbl>
              <c:idx val="1"/>
              <c:layout>
                <c:manualLayout>
                  <c:x val="-0.12204903288647623"/>
                  <c:y val="1.014223749133026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F52559-DB56-184B-95B4-5B090CC05CB9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0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862850855986425E-2"/>
                      <c:h val="9.68701922174665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431-3E4F-B0EE-8C559998F749}"/>
                </c:ext>
              </c:extLst>
            </c:dLbl>
            <c:dLbl>
              <c:idx val="2"/>
              <c:layout>
                <c:manualLayout>
                  <c:x val="-2.9844676729388005E-2"/>
                  <c:y val="-7.6922923347400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EF59EF5-EE46-3143-8298-2C792B1BAC7A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0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737134241877686E-2"/>
                      <c:h val="0.1171544675517478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A431-3E4F-B0EE-8C559998F749}"/>
                </c:ext>
              </c:extLst>
            </c:dLbl>
            <c:dLbl>
              <c:idx val="3"/>
              <c:layout>
                <c:manualLayout>
                  <c:x val="-2.0819975629248557E-2"/>
                  <c:y val="4.7101844231938708E-2"/>
                </c:manualLayout>
              </c:layout>
              <c:tx>
                <c:rich>
                  <a:bodyPr/>
                  <a:lstStyle/>
                  <a:p>
                    <a:fld id="{8B760584-A96C-4F85-9B01-CBDA1C59A73D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A431-3E4F-B0EE-8C559998F749}"/>
                </c:ext>
              </c:extLst>
            </c:dLbl>
            <c:dLbl>
              <c:idx val="4"/>
              <c:layout>
                <c:manualLayout>
                  <c:x val="-0.13252250775950436"/>
                  <c:y val="-4.05685506685625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29D1854-A10A-4B4D-8E26-332DA3BE6170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0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634278188141439E-2"/>
                      <c:h val="7.912145129997048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431-3E4F-B0EE-8C559998F749}"/>
                </c:ext>
              </c:extLst>
            </c:dLbl>
            <c:dLbl>
              <c:idx val="5"/>
              <c:layout>
                <c:manualLayout>
                  <c:x val="-9.7006065511265199E-3"/>
                  <c:y val="2.2819809751066421E-2"/>
                </c:manualLayout>
              </c:layout>
              <c:tx>
                <c:rich>
                  <a:bodyPr/>
                  <a:lstStyle/>
                  <a:p>
                    <a:fld id="{D2A6F3B3-0D94-4861-81EF-08F9BBFE3CFA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431-3E4F-B0EE-8C559998F749}"/>
                </c:ext>
              </c:extLst>
            </c:dLbl>
            <c:dLbl>
              <c:idx val="6"/>
              <c:layout>
                <c:manualLayout>
                  <c:x val="-1.6729717279665487E-2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F0CEB5-4AA8-AF43-8536-962C5E855A8A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0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03432287655137E-2"/>
                      <c:h val="0.10447679546782207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431-3E4F-B0EE-8C559998F749}"/>
                </c:ext>
              </c:extLst>
            </c:dLbl>
            <c:dLbl>
              <c:idx val="7"/>
              <c:layout>
                <c:manualLayout>
                  <c:x val="1.64365339539677E-2"/>
                  <c:y val="-7.353039826258003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DFD4F40-DC0B-4D4F-8928-4B949E4D3917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794232909405369E-2"/>
                      <c:h val="9.883513156628544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431-3E4F-B0EE-8C559998F749}"/>
                </c:ext>
              </c:extLst>
            </c:dLbl>
            <c:dLbl>
              <c:idx val="8"/>
              <c:layout>
                <c:manualLayout>
                  <c:x val="-3.3624338931443065E-2"/>
                  <c:y val="7.09950634941740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38CAFA6-E386-6F4F-9D95-8C3BC4A8D846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72570783120738E-2"/>
                      <c:h val="0.10137066598307061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431-3E4F-B0EE-8C559998F749}"/>
                </c:ext>
              </c:extLst>
            </c:dLbl>
            <c:dLbl>
              <c:idx val="9"/>
              <c:layout>
                <c:manualLayout>
                  <c:x val="-1.662767004475452E-3"/>
                  <c:y val="2.877831563051061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6ED583-6ADE-6D4C-8945-4CFE596A4AE6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388564194504894E-2"/>
                      <c:h val="7.09442529816487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431-3E4F-B0EE-8C559998F749}"/>
                </c:ext>
              </c:extLst>
            </c:dLbl>
            <c:dLbl>
              <c:idx val="10"/>
              <c:layout>
                <c:manualLayout>
                  <c:x val="-1.3302585979519822E-3"/>
                  <c:y val="-4.05685506685626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77FE42-A38A-4240-9EF0-FC4F0CAD0269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308520557163491E-2"/>
                      <c:h val="7.601532181521904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A431-3E4F-B0EE-8C559998F749}"/>
                </c:ext>
              </c:extLst>
            </c:dLbl>
            <c:dLbl>
              <c:idx val="11"/>
              <c:layout>
                <c:manualLayout>
                  <c:x val="-6.1107756030798523E-3"/>
                  <c:y val="1.60811778296064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F33417B-4617-3346-BFC8-81B671A382BD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457134717018245E-2"/>
                      <c:h val="8.6157459482359658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A431-3E4F-B0EE-8C559998F749}"/>
                </c:ext>
              </c:extLst>
            </c:dLbl>
            <c:dLbl>
              <c:idx val="12"/>
              <c:layout>
                <c:manualLayout>
                  <c:x val="-2.2929131794903774E-4"/>
                  <c:y val="-2.0284275334281263E-2"/>
                </c:manualLayout>
              </c:layout>
              <c:tx>
                <c:rich>
                  <a:bodyPr/>
                  <a:lstStyle/>
                  <a:p>
                    <a:fld id="{CFAC1DD0-8B1A-46F3-811A-11541F5A5BCE}" type="CELLRANGE">
                      <a:rPr lang="en-US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A431-3E4F-B0EE-8C559998F749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5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3949DB-34DC-42F3-B555-D37EE39E048C}" type="CELLRANGE">
                      <a:rPr lang="ru-RU"/>
                      <a:pPr>
                        <a:defRPr sz="105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A431-3E4F-B0EE-8C559998F749}"/>
                </c:ext>
              </c:extLst>
            </c:dLbl>
            <c:dLbl>
              <c:idx val="14"/>
              <c:layout>
                <c:manualLayout>
                  <c:x val="-2.596373219673951E-2"/>
                  <c:y val="5.83172915860586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B3A837-3CC4-564D-B3FC-B149203EADFA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5885179222931E-2"/>
                      <c:h val="0.1115128036502112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A431-3E4F-B0EE-8C559998F749}"/>
                </c:ext>
              </c:extLst>
            </c:dLbl>
            <c:dLbl>
              <c:idx val="15"/>
              <c:layout>
                <c:manualLayout>
                  <c:x val="-4.9746812171265496E-2"/>
                  <c:y val="0.1200953880026497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899E8BA-4736-DD43-BAE5-41D8C6180C2D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794235069135187E-2"/>
                      <c:h val="9.376406273271513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A431-3E4F-B0EE-8C559998F749}"/>
                </c:ext>
              </c:extLst>
            </c:dLbl>
            <c:dLbl>
              <c:idx val="16"/>
              <c:layout>
                <c:manualLayout>
                  <c:x val="-0.10639270133698976"/>
                  <c:y val="-6.8985103435828907E-2"/>
                </c:manualLayout>
              </c:layout>
              <c:tx>
                <c:rich>
                  <a:bodyPr/>
                  <a:lstStyle/>
                  <a:p>
                    <a:fld id="{0AEE7741-3412-4513-A006-D733D0A0606D}" type="CELLRANGE">
                      <a:rPr lang="ru-RU"/>
                      <a:pPr/>
                      <a:t>[ДИАПАЗОН ЯЧЕЕК]</a:t>
                    </a:fld>
                    <a:endParaRPr lang="ru-RU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A431-3E4F-B0EE-8C559998F749}"/>
                </c:ext>
              </c:extLst>
            </c:dLbl>
            <c:dLbl>
              <c:idx val="17"/>
              <c:layout>
                <c:manualLayout>
                  <c:x val="-3.3444451433570256E-2"/>
                  <c:y val="4.81752537431076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C289708-BE62-5D46-ACF4-3E5C752D1E30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35423051930432"/>
                      <c:h val="8.362192506557450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3-A431-3E4F-B0EE-8C559998F749}"/>
                </c:ext>
              </c:extLst>
            </c:dLbl>
            <c:dLbl>
              <c:idx val="18"/>
              <c:layout>
                <c:manualLayout>
                  <c:x val="-0.10843963028664744"/>
                  <c:y val="-8.87327239266204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667B134-98F0-4947-92F7-2FDB3F227BA5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25663790716406E-2"/>
                      <c:h val="0.11911940690056674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A431-3E4F-B0EE-8C559998F749}"/>
                </c:ext>
              </c:extLst>
            </c:dLbl>
            <c:dLbl>
              <c:idx val="19"/>
              <c:layout>
                <c:manualLayout>
                  <c:x val="-9.4242421215530198E-2"/>
                  <c:y val="-0.103956911088191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FC8105A-3359-2744-BEFE-FCC2D812CFD9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5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39423384528829E-2"/>
                      <c:h val="7.558428096436556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A431-3E4F-B0EE-8C559998F749}"/>
                </c:ext>
              </c:extLst>
            </c:dLbl>
            <c:dLbl>
              <c:idx val="20"/>
              <c:layout>
                <c:manualLayout>
                  <c:x val="-1.4370932340073665E-2"/>
                  <c:y val="-3.80330162517774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93C5108-41C2-D948-A22B-4D946454F633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0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931468802567487E-2"/>
                      <c:h val="0.1120833987181775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A431-3E4F-B0EE-8C559998F749}"/>
                </c:ext>
              </c:extLst>
            </c:dLbl>
            <c:dLbl>
              <c:idx val="2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750D9D2-AF82-FE43-B897-420F87016352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5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5188562862671494E-2"/>
                      <c:h val="7.81198153811507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A431-3E4F-B0EE-8C559998F749}"/>
                </c:ext>
              </c:extLst>
            </c:dLbl>
            <c:dLbl>
              <c:idx val="22"/>
              <c:layout>
                <c:manualLayout>
                  <c:x val="-7.8599857943769808E-2"/>
                  <c:y val="2.34250438128368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6E2359F-68BD-D848-BDE6-D25C21C9F1BC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748566231850061E-2"/>
                      <c:h val="8.869299389914481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A431-3E4F-B0EE-8C559998F749}"/>
                </c:ext>
              </c:extLst>
            </c:dLbl>
            <c:dLbl>
              <c:idx val="23"/>
              <c:layout>
                <c:manualLayout>
                  <c:x val="-0.11841348765682909"/>
                  <c:y val="-9.888584225462115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DD7F56-59D6-DB43-8FB6-D35A7DA84092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525707219283938E-2"/>
                      <c:h val="0.1064417348166409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A431-3E4F-B0EE-8C559998F749}"/>
                </c:ext>
              </c:extLst>
            </c:dLbl>
            <c:dLbl>
              <c:idx val="24"/>
              <c:layout>
                <c:manualLayout>
                  <c:x val="-1.1094307213110713E-2"/>
                  <c:y val="-4.8175054094728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49C3CEA-8647-4549-B27C-AAB67B4BFDEF}" type="CELLRANGE">
                      <a:rPr lang="ru-RU" b="1">
                        <a:ln w="3175">
                          <a:solidFill>
                            <a:schemeClr val="bg1">
                              <a:alpha val="30000"/>
                            </a:schemeClr>
                          </a:solidFill>
                        </a:ln>
                        <a:solidFill>
                          <a:schemeClr val="tx1"/>
                        </a:solidFill>
                      </a:rPr>
                      <a:pPr>
                        <a:defRPr sz="1000" b="1">
                          <a:ln w="3175">
                            <a:solidFill>
                              <a:schemeClr val="bg1">
                                <a:alpha val="3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</a:defRPr>
                      </a:pPr>
                      <a:t>[ДИАПАЗОН ЯЧЕЕК]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ln w="3175">
                        <a:solidFill>
                          <a:schemeClr val="bg1">
                            <a:alpha val="30000"/>
                          </a:schemeClr>
                        </a:solidFill>
                      </a:ln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08566073469861E-2"/>
                      <c:h val="8.419252013354079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A431-3E4F-B0EE-8C559998F7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ln w="3175"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50800" cap="rnd" cmpd="sng">
                <a:solidFill>
                  <a:srgbClr val="A44602"/>
                </a:solidFill>
                <a:prstDash val="sysDot"/>
              </a:ln>
              <a:effectLst/>
            </c:spPr>
            <c:trendlineType val="linear"/>
            <c:forward val="20000"/>
            <c:backward val="20000"/>
            <c:dispRSqr val="0"/>
            <c:dispEq val="0"/>
          </c:trendline>
          <c:xVal>
            <c:numRef>
              <c:f>'[Данные_исх_5_доработка (1).xlsx]сл.19'!$O$32:$O$56</c:f>
              <c:numCache>
                <c:formatCode>General</c:formatCode>
                <c:ptCount val="25"/>
                <c:pt idx="0">
                  <c:v>420344</c:v>
                </c:pt>
                <c:pt idx="1">
                  <c:v>459114</c:v>
                </c:pt>
                <c:pt idx="2">
                  <c:v>510432</c:v>
                </c:pt>
                <c:pt idx="3">
                  <c:v>151250</c:v>
                </c:pt>
                <c:pt idx="4">
                  <c:v>666730</c:v>
                </c:pt>
                <c:pt idx="5">
                  <c:v>155704</c:v>
                </c:pt>
                <c:pt idx="6">
                  <c:v>350391</c:v>
                </c:pt>
                <c:pt idx="7">
                  <c:v>224078</c:v>
                </c:pt>
                <c:pt idx="8">
                  <c:v>489950</c:v>
                </c:pt>
                <c:pt idx="9">
                  <c:v>244998</c:v>
                </c:pt>
                <c:pt idx="10">
                  <c:v>560681</c:v>
                </c:pt>
                <c:pt idx="11">
                  <c:v>203058</c:v>
                </c:pt>
                <c:pt idx="12">
                  <c:v>508540</c:v>
                </c:pt>
                <c:pt idx="13">
                  <c:v>220402</c:v>
                </c:pt>
                <c:pt idx="14">
                  <c:v>240243</c:v>
                </c:pt>
                <c:pt idx="15">
                  <c:v>415688</c:v>
                </c:pt>
                <c:pt idx="16">
                  <c:v>121399</c:v>
                </c:pt>
                <c:pt idx="17">
                  <c:v>336085</c:v>
                </c:pt>
                <c:pt idx="18">
                  <c:v>173182</c:v>
                </c:pt>
                <c:pt idx="19">
                  <c:v>299052</c:v>
                </c:pt>
                <c:pt idx="20">
                  <c:v>343201</c:v>
                </c:pt>
                <c:pt idx="21">
                  <c:v>432389</c:v>
                </c:pt>
                <c:pt idx="22">
                  <c:v>546571</c:v>
                </c:pt>
                <c:pt idx="23">
                  <c:v>375868</c:v>
                </c:pt>
                <c:pt idx="24">
                  <c:v>388496</c:v>
                </c:pt>
              </c:numCache>
            </c:numRef>
          </c:xVal>
          <c:yVal>
            <c:numRef>
              <c:f>'[Данные_исх_5_доработка (1).xlsx]сл.19'!$P$32:$P$56</c:f>
              <c:numCache>
                <c:formatCode>General</c:formatCode>
                <c:ptCount val="25"/>
                <c:pt idx="0">
                  <c:v>259322</c:v>
                </c:pt>
                <c:pt idx="1">
                  <c:v>319835</c:v>
                </c:pt>
                <c:pt idx="2">
                  <c:v>324372</c:v>
                </c:pt>
                <c:pt idx="3">
                  <c:v>68691</c:v>
                </c:pt>
                <c:pt idx="4">
                  <c:v>391129</c:v>
                </c:pt>
                <c:pt idx="5">
                  <c:v>73218</c:v>
                </c:pt>
                <c:pt idx="6">
                  <c:v>163906</c:v>
                </c:pt>
                <c:pt idx="7">
                  <c:v>120283</c:v>
                </c:pt>
                <c:pt idx="8">
                  <c:v>237400</c:v>
                </c:pt>
                <c:pt idx="9">
                  <c:v>118996</c:v>
                </c:pt>
                <c:pt idx="10">
                  <c:v>242459</c:v>
                </c:pt>
                <c:pt idx="11">
                  <c:v>96665</c:v>
                </c:pt>
                <c:pt idx="12">
                  <c:v>300876</c:v>
                </c:pt>
                <c:pt idx="13">
                  <c:v>198807</c:v>
                </c:pt>
                <c:pt idx="14">
                  <c:v>82393</c:v>
                </c:pt>
                <c:pt idx="15">
                  <c:v>259153</c:v>
                </c:pt>
                <c:pt idx="16">
                  <c:v>72169</c:v>
                </c:pt>
                <c:pt idx="17">
                  <c:v>76929</c:v>
                </c:pt>
                <c:pt idx="18">
                  <c:v>119048</c:v>
                </c:pt>
                <c:pt idx="19">
                  <c:v>217723</c:v>
                </c:pt>
                <c:pt idx="20">
                  <c:v>104404</c:v>
                </c:pt>
                <c:pt idx="21">
                  <c:v>389698</c:v>
                </c:pt>
                <c:pt idx="22">
                  <c:v>121926</c:v>
                </c:pt>
                <c:pt idx="23">
                  <c:v>280693</c:v>
                </c:pt>
                <c:pt idx="24">
                  <c:v>88944</c:v>
                </c:pt>
              </c:numCache>
            </c:numRef>
          </c:yVal>
          <c:bubbleSize>
            <c:numRef>
              <c:f>'[Данные_исх_5_доработка (1).xlsx]сл.19'!$Q$32:$Q$56</c:f>
              <c:numCache>
                <c:formatCode>General</c:formatCode>
                <c:ptCount val="25"/>
                <c:pt idx="0">
                  <c:v>1.6104755871868441</c:v>
                </c:pt>
                <c:pt idx="1">
                  <c:v>2.2963619784748599</c:v>
                </c:pt>
                <c:pt idx="2">
                  <c:v>1.7433731054498547</c:v>
                </c:pt>
                <c:pt idx="3">
                  <c:v>0.83202315919524228</c:v>
                </c:pt>
                <c:pt idx="4">
                  <c:v>1.4191857068733422</c:v>
                </c:pt>
                <c:pt idx="5">
                  <c:v>0.88764153917028343</c:v>
                </c:pt>
                <c:pt idx="6">
                  <c:v>0.87892323779392445</c:v>
                </c:pt>
                <c:pt idx="7">
                  <c:v>1.158851582446168</c:v>
                </c:pt>
                <c:pt idx="8">
                  <c:v>0.940011878835874</c:v>
                </c:pt>
                <c:pt idx="9">
                  <c:v>0.94439770797288936</c:v>
                </c:pt>
                <c:pt idx="10">
                  <c:v>0.7619177806688413</c:v>
                </c:pt>
                <c:pt idx="11">
                  <c:v>0.90856541313808248</c:v>
                </c:pt>
                <c:pt idx="12">
                  <c:v>1.4488596964326992</c:v>
                </c:pt>
                <c:pt idx="13">
                  <c:v>9.2061588330632098</c:v>
                </c:pt>
                <c:pt idx="14">
                  <c:v>0.52197022489705414</c:v>
                </c:pt>
                <c:pt idx="15">
                  <c:v>1.6555594595457883</c:v>
                </c:pt>
                <c:pt idx="16">
                  <c:v>1.4659557180580944</c:v>
                </c:pt>
                <c:pt idx="17">
                  <c:v>0.29684437172976885</c:v>
                </c:pt>
                <c:pt idx="18">
                  <c:v>2.1991354786271105</c:v>
                </c:pt>
                <c:pt idx="19">
                  <c:v>2.677064761647137</c:v>
                </c:pt>
                <c:pt idx="20">
                  <c:v>0.43720817263198453</c:v>
                </c:pt>
                <c:pt idx="21">
                  <c:v>9.1283408680986629</c:v>
                </c:pt>
                <c:pt idx="22">
                  <c:v>0.28712453932107995</c:v>
                </c:pt>
                <c:pt idx="23">
                  <c:v>2.9492303651168901</c:v>
                </c:pt>
                <c:pt idx="24">
                  <c:v>0.29692340561905772</c:v>
                </c:pt>
              </c:numCache>
            </c:numRef>
          </c:bubbleSize>
          <c:bubble3D val="1"/>
          <c:extLst>
            <c:ext xmlns:c15="http://schemas.microsoft.com/office/drawing/2012/chart" uri="{02D57815-91ED-43cb-92C2-25804820EDAC}">
              <c15:datalabelsRange>
                <c15:f>'[Данные_исх_5_доработка (1).xlsx]сл.19'!$N$32:$N$56</c15:f>
                <c15:dlblRangeCache>
                  <c:ptCount val="25"/>
                  <c:pt idx="0">
                    <c:v>Стресс</c:v>
                  </c:pt>
                  <c:pt idx="1">
                    <c:v>Доставка товаров</c:v>
                  </c:pt>
                  <c:pt idx="2">
                    <c:v>Лекарства от ОРВИ/Гриппа</c:v>
                  </c:pt>
                  <c:pt idx="3">
                    <c:v>Онлайн-кинотеатры</c:v>
                  </c:pt>
                  <c:pt idx="4">
                    <c:v>Обсуждают маркетплейсы</c:v>
                  </c:pt>
                  <c:pt idx="5">
                    <c:v>Акции в аптеках</c:v>
                  </c:pt>
                  <c:pt idx="6">
                    <c:v>Товары для животных</c:v>
                  </c:pt>
                  <c:pt idx="7">
                    <c:v>Лекарства от аллергии</c:v>
                  </c:pt>
                  <c:pt idx="8">
                    <c:v>Товары для детей</c:v>
                  </c:pt>
                  <c:pt idx="9">
                    <c:v>Товары для красоты (Бад)</c:v>
                  </c:pt>
                  <c:pt idx="10">
                    <c:v>Продукты питания</c:v>
                  </c:pt>
                  <c:pt idx="11">
                    <c:v>Лекарства при заболеваниях ЖКТ</c:v>
                  </c:pt>
                  <c:pt idx="12">
                    <c:v>Электроника</c:v>
                  </c:pt>
                  <c:pt idx="13">
                    <c:v>Антисептики</c:v>
                  </c:pt>
                  <c:pt idx="14">
                    <c:v>Средства против спазма и боли</c:v>
                  </c:pt>
                  <c:pt idx="15">
                    <c:v>Товары для дома и дачи</c:v>
                  </c:pt>
                  <c:pt idx="16">
                    <c:v>Электроинструменты</c:v>
                  </c:pt>
                  <c:pt idx="17">
                    <c:v>Недвижимость (покупка/аренда)</c:v>
                  </c:pt>
                  <c:pt idx="18">
                    <c:v>Онлайн консультации с врачом</c:v>
                  </c:pt>
                  <c:pt idx="19">
                    <c:v>Онлайн образование</c:v>
                  </c:pt>
                  <c:pt idx="20">
                    <c:v>Товары для авто</c:v>
                  </c:pt>
                  <c:pt idx="21">
                    <c:v>Коронавирус, пандемия</c:v>
                  </c:pt>
                  <c:pt idx="22">
                    <c:v>Салоны красоты</c:v>
                  </c:pt>
                  <c:pt idx="23">
                    <c:v>Онлайн-экскурсии, лекции</c:v>
                  </c:pt>
                  <c:pt idx="24">
                    <c:v>Рестораны/кафе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3-A431-3E4F-B0EE-8C559998F7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-331358944"/>
        <c:axId val="-331355136"/>
      </c:bubbleChart>
      <c:valAx>
        <c:axId val="-331358944"/>
        <c:scaling>
          <c:orientation val="minMax"/>
          <c:max val="750000"/>
          <c:min val="5000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dk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55136"/>
        <c:crosses val="autoZero"/>
        <c:crossBetween val="midCat"/>
      </c:valAx>
      <c:valAx>
        <c:axId val="-331355136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dk1">
                <a:lumMod val="25000"/>
                <a:lumOff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589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17869641294839"/>
          <c:y val="4.9999270924467765E-2"/>
          <c:w val="0.74073972003499566"/>
          <c:h val="0.689258894721493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о!$B$3</c:f>
              <c:strCache>
                <c:ptCount val="1"/>
                <c:pt idx="0">
                  <c:v>Среднее количество пользователей в сегменте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о!$C$2:$H$2</c:f>
              <c:strCache>
                <c:ptCount val="6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  <c:pt idx="4">
                  <c:v>3 после</c:v>
                </c:pt>
                <c:pt idx="5">
                  <c:v>4 после</c:v>
                </c:pt>
              </c:strCache>
            </c:strRef>
          </c:cat>
          <c:val>
            <c:numRef>
              <c:f>о!$C$3:$H$3</c:f>
              <c:numCache>
                <c:formatCode>_-* #,##0\ _₽_-;\-* #,##0\ _₽_-;_-* "-"\ _₽_-;_-@_-</c:formatCode>
                <c:ptCount val="6"/>
                <c:pt idx="0">
                  <c:v>164352.28</c:v>
                </c:pt>
                <c:pt idx="1">
                  <c:v>171123.88</c:v>
                </c:pt>
                <c:pt idx="2">
                  <c:v>259697.84</c:v>
                </c:pt>
                <c:pt idx="3">
                  <c:v>353513.84</c:v>
                </c:pt>
                <c:pt idx="4">
                  <c:v>390310.12572000007</c:v>
                </c:pt>
                <c:pt idx="5">
                  <c:v>346974.10828400002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11-6645-A8C2-7D085F1B9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331366016"/>
        <c:axId val="-331356224"/>
      </c:barChart>
      <c:lineChart>
        <c:grouping val="standard"/>
        <c:varyColors val="0"/>
        <c:ser>
          <c:idx val="2"/>
          <c:order val="1"/>
          <c:tx>
            <c:strRef>
              <c:f>о!$B$5</c:f>
              <c:strCache>
                <c:ptCount val="1"/>
                <c:pt idx="0">
                  <c:v>Средний индекс самоизоляции в москве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9.0375109361329864E-2"/>
                  <c:y val="2.0798702245552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11-6645-A8C2-7D085F1B9B38}"/>
                </c:ext>
              </c:extLst>
            </c:dLbl>
            <c:dLbl>
              <c:idx val="2"/>
              <c:layout>
                <c:manualLayout>
                  <c:x val="-3.7597331583552059E-2"/>
                  <c:y val="5.783573928258965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511-6645-A8C2-7D085F1B9B38}"/>
                </c:ext>
              </c:extLst>
            </c:dLbl>
            <c:dLbl>
              <c:idx val="3"/>
              <c:layout>
                <c:manualLayout>
                  <c:x val="-4.8604330708661415E-2"/>
                  <c:y val="5.78357392825896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4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511-6645-A8C2-7D085F1B9B38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511-6645-A8C2-7D085F1B9B3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F511-6645-A8C2-7D085F1B9B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о!$C$2:$H$2</c:f>
              <c:strCache>
                <c:ptCount val="6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  <c:pt idx="4">
                  <c:v>3 после</c:v>
                </c:pt>
                <c:pt idx="5">
                  <c:v>4 после</c:v>
                </c:pt>
              </c:strCache>
            </c:strRef>
          </c:cat>
          <c:val>
            <c:numRef>
              <c:f>о!$C$5:$H$5</c:f>
              <c:numCache>
                <c:formatCode>_-* #,##0.00\ _₽_-;\-* #,##0.00\ _₽_-;_-* "-"??\ _₽_-;_-@_-</c:formatCode>
                <c:ptCount val="6"/>
                <c:pt idx="0">
                  <c:v>1.3142857142857143</c:v>
                </c:pt>
                <c:pt idx="1">
                  <c:v>1.8285714285714285</c:v>
                </c:pt>
                <c:pt idx="2">
                  <c:v>3.5142857142857147</c:v>
                </c:pt>
                <c:pt idx="3">
                  <c:v>3.1857142857142859</c:v>
                </c:pt>
                <c:pt idx="4">
                  <c:v>3.5142857142857147</c:v>
                </c:pt>
                <c:pt idx="5">
                  <c:v>3.3857142857142857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511-6645-A8C2-7D085F1B9B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31359488"/>
        <c:axId val="-331368736"/>
      </c:lineChart>
      <c:catAx>
        <c:axId val="-33136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56224"/>
        <c:crosses val="autoZero"/>
        <c:auto val="1"/>
        <c:lblAlgn val="ctr"/>
        <c:lblOffset val="100"/>
        <c:noMultiLvlLbl val="0"/>
      </c:catAx>
      <c:valAx>
        <c:axId val="-331356224"/>
        <c:scaling>
          <c:orientation val="minMax"/>
          <c:max val="410000"/>
          <c:min val="0"/>
        </c:scaling>
        <c:delete val="0"/>
        <c:axPos val="l"/>
        <c:numFmt formatCode="_-* #,##0\ _₽_-;\-* #,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66016"/>
        <c:crosses val="autoZero"/>
        <c:crossBetween val="between"/>
      </c:valAx>
      <c:valAx>
        <c:axId val="-331368736"/>
        <c:scaling>
          <c:orientation val="minMax"/>
          <c:max val="6"/>
          <c:min val="1"/>
        </c:scaling>
        <c:delete val="0"/>
        <c:axPos val="r"/>
        <c:numFmt formatCode="_-* #,##0.00\ _₽_-;\-* #,##0.00\ _₽_-;_-* &quot;-&quot;??\ _₽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331359488"/>
        <c:crosses val="max"/>
        <c:crossBetween val="between"/>
      </c:valAx>
      <c:catAx>
        <c:axId val="-331359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331368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435093702459102E-3"/>
          <c:y val="0.81173228346456694"/>
          <c:w val="0.99775649062975413"/>
          <c:h val="0.16048993875765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13670166229221"/>
          <c:y val="0.12336065573770492"/>
          <c:w val="0.72579571303587054"/>
          <c:h val="0.62129605725513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'сл.3-4'!$F$5</c:f>
              <c:strCache>
                <c:ptCount val="1"/>
                <c:pt idx="0">
                  <c:v>Среднее количество пользователей в сегменте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'сл.3-4'!$B$2:$E$2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'сл.3-4'!$B$5:$E$5</c:f>
              <c:numCache>
                <c:formatCode>_-* #,##0\ _₽_-;\-* #,##0\ _₽_-;_-* "-"\ _₽_-;_-@_-</c:formatCode>
                <c:ptCount val="4"/>
                <c:pt idx="0">
                  <c:v>164352.28</c:v>
                </c:pt>
                <c:pt idx="1">
                  <c:v>171123.88</c:v>
                </c:pt>
                <c:pt idx="2">
                  <c:v>259697.84</c:v>
                </c:pt>
                <c:pt idx="3">
                  <c:v>353513.84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63-0C4C-A17B-CDB075531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90569424"/>
        <c:axId val="-199055963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'сл.3-4'!$F$4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пользователей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'сл.3-4'!$B$2:$E$2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'сл.3-4'!$B$4:$E$4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4.1201740553888255E-2</c:v>
                      </c:pt>
                      <c:pt idx="2">
                        <c:v>0.51760140080975248</c:v>
                      </c:pt>
                      <c:pt idx="3">
                        <c:v>0.36125059800266346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5163-0C4C-A17B-CDB075531FCA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'сл.3-4'!$F$8</c:f>
              <c:strCache>
                <c:ptCount val="1"/>
                <c:pt idx="0">
                  <c:v>Доля активных пользователей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'сл.3-4'!$B$2:$E$2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'сл.3-4'!$B$8:$E$8</c:f>
              <c:numCache>
                <c:formatCode>0.0%</c:formatCode>
                <c:ptCount val="4"/>
                <c:pt idx="0">
                  <c:v>0.15020568987543101</c:v>
                </c:pt>
                <c:pt idx="1">
                  <c:v>0.16020879376975325</c:v>
                </c:pt>
                <c:pt idx="2">
                  <c:v>0.18740760262002948</c:v>
                </c:pt>
                <c:pt idx="3">
                  <c:v>0.19501268295464755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163-0C4C-A17B-CDB075531F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0571600"/>
        <c:axId val="-1990576496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'сл.3-4'!$F$5</c15:sqref>
                        </c15:formulaRef>
                      </c:ext>
                    </c:extLst>
                    <c:strCache>
                      <c:ptCount val="1"/>
                      <c:pt idx="0">
                        <c:v>Среднее количество пользователей в сегменте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'сл.3-4'!$B$2:$E$2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'сл.3-4'!$B$5:$E$5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164352.28</c:v>
                      </c:pt>
                      <c:pt idx="1">
                        <c:v>171123.88</c:v>
                      </c:pt>
                      <c:pt idx="2">
                        <c:v>259697.84</c:v>
                      </c:pt>
                      <c:pt idx="3">
                        <c:v>353513.84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5163-0C4C-A17B-CDB075531FCA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'сл.3-4'!$F$6</c15:sqref>
                        </c15:formulaRef>
                      </c:ext>
                    </c:extLst>
                    <c:strCache>
                      <c:ptCount val="1"/>
                      <c:pt idx="0">
                        <c:v>Общее количество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'сл.3-4'!$B$2:$E$2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'сл.3-4'!$B$6:$E$6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617166.19000000006</c:v>
                      </c:pt>
                      <c:pt idx="1">
                        <c:v>685388.76000000013</c:v>
                      </c:pt>
                      <c:pt idx="2">
                        <c:v>1216733.74</c:v>
                      </c:pt>
                      <c:pt idx="3">
                        <c:v>1723492.06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163-0C4C-A17B-CDB075531FCA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'сл.3-4'!$F$7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'сл.3-4'!$B$2:$E$2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'сл.3-4'!$B$7:$E$7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0.11054165167408159</c:v>
                      </c:pt>
                      <c:pt idx="2">
                        <c:v>0.7752461245498099</c:v>
                      </c:pt>
                      <c:pt idx="3">
                        <c:v>0.41649072705093237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163-0C4C-A17B-CDB075531FCA}"/>
                  </c:ext>
                </c:extLst>
              </c15:ser>
            </c15:filteredLineSeries>
          </c:ext>
        </c:extLst>
      </c:lineChart>
      <c:catAx>
        <c:axId val="-1990571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0576496"/>
        <c:crosses val="autoZero"/>
        <c:auto val="1"/>
        <c:lblAlgn val="ctr"/>
        <c:lblOffset val="100"/>
        <c:noMultiLvlLbl val="0"/>
      </c:catAx>
      <c:valAx>
        <c:axId val="-1990576496"/>
        <c:scaling>
          <c:orientation val="minMax"/>
          <c:max val="0.60000000000000009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0571600"/>
        <c:crosses val="autoZero"/>
        <c:crossBetween val="between"/>
      </c:valAx>
      <c:valAx>
        <c:axId val="-1990559632"/>
        <c:scaling>
          <c:orientation val="minMax"/>
        </c:scaling>
        <c:delete val="0"/>
        <c:axPos val="r"/>
        <c:numFmt formatCode="_-* #,##0\ _₽_-;\-* #,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0569424"/>
        <c:crosses val="max"/>
        <c:crossBetween val="between"/>
      </c:valAx>
      <c:catAx>
        <c:axId val="-1990569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905596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1111111111111"/>
          <c:y val="0.12625173902442521"/>
          <c:w val="0.48333333333333334"/>
          <c:h val="0.22206935410247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rPr>
              <a:t>Структура распределения пользователей по темам</a:t>
            </a:r>
          </a:p>
        </c:rich>
      </c:tx>
      <c:layout>
        <c:manualLayout>
          <c:xMode val="edge"/>
          <c:yMode val="edge"/>
          <c:x val="4.0300748687352402E-2"/>
          <c:y val="3.8502656680110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rgbClr val="EF8A0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071531193997268E-2"/>
          <c:y val="0.27421900006401639"/>
          <c:w val="0.56130563466800687"/>
          <c:h val="0.70779271493502338"/>
        </c:manualLayout>
      </c:layout>
      <c:doughnutChart>
        <c:varyColors val="1"/>
        <c:ser>
          <c:idx val="0"/>
          <c:order val="0"/>
          <c:tx>
            <c:strRef>
              <c:f>'сл.3-4'!$H$12</c:f>
              <c:strCache>
                <c:ptCount val="1"/>
                <c:pt idx="0">
                  <c:v>после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D86-E64C-8C7C-9F97AB0D37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D86-E64C-8C7C-9F97AB0D37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D86-E64C-8C7C-9F97AB0D37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D86-E64C-8C7C-9F97AB0D37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D86-E64C-8C7C-9F97AB0D37C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D86-E64C-8C7C-9F97AB0D37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'сл.3-4'!$G$27:$G$32</c:f>
              <c:strCache>
                <c:ptCount val="6"/>
                <c:pt idx="0">
                  <c:v>Акции в аптеках</c:v>
                </c:pt>
                <c:pt idx="1">
                  <c:v>Антисептики</c:v>
                </c:pt>
                <c:pt idx="2">
                  <c:v>Лекарства от аллергии</c:v>
                </c:pt>
                <c:pt idx="3">
                  <c:v>Лекарства от ОРВИ/Гриппа</c:v>
                </c:pt>
                <c:pt idx="4">
                  <c:v>Лекарства при заболеваниях ЖКТ</c:v>
                </c:pt>
                <c:pt idx="5">
                  <c:v>Средства против спазма и боли</c:v>
                </c:pt>
              </c:strCache>
            </c:strRef>
          </c:cat>
          <c:val>
            <c:numRef>
              <c:f>'сл.3-4'!$H$27:$H$32</c:f>
              <c:numCache>
                <c:formatCode>#,##0</c:formatCode>
                <c:ptCount val="6"/>
                <c:pt idx="0">
                  <c:v>86661.5</c:v>
                </c:pt>
                <c:pt idx="1">
                  <c:v>25419.5</c:v>
                </c:pt>
                <c:pt idx="2">
                  <c:v>119683</c:v>
                </c:pt>
                <c:pt idx="3">
                  <c:v>175837.5</c:v>
                </c:pt>
                <c:pt idx="4">
                  <c:v>102936.5</c:v>
                </c:pt>
                <c:pt idx="5">
                  <c:v>151640.5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D86-E64C-8C7C-9F97AB0D37CC}"/>
            </c:ext>
          </c:extLst>
        </c:ser>
        <c:ser>
          <c:idx val="1"/>
          <c:order val="1"/>
          <c:tx>
            <c:strRef>
              <c:f>'сл.3-4'!$I$12</c:f>
              <c:strCache>
                <c:ptCount val="1"/>
                <c:pt idx="0">
                  <c:v>до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D86-E64C-8C7C-9F97AB0D37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D86-E64C-8C7C-9F97AB0D37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DD86-E64C-8C7C-9F97AB0D37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DD86-E64C-8C7C-9F97AB0D37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DD86-E64C-8C7C-9F97AB0D37C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DD86-E64C-8C7C-9F97AB0D37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'сл.3-4'!$G$27:$G$32</c:f>
              <c:strCache>
                <c:ptCount val="6"/>
                <c:pt idx="0">
                  <c:v>Акции в аптеках</c:v>
                </c:pt>
                <c:pt idx="1">
                  <c:v>Антисептики</c:v>
                </c:pt>
                <c:pt idx="2">
                  <c:v>Лекарства от аллергии</c:v>
                </c:pt>
                <c:pt idx="3">
                  <c:v>Лекарства от ОРВИ/Гриппа</c:v>
                </c:pt>
                <c:pt idx="4">
                  <c:v>Лекарства при заболеваниях ЖКТ</c:v>
                </c:pt>
                <c:pt idx="5">
                  <c:v>Средства против спазма и боли</c:v>
                </c:pt>
              </c:strCache>
            </c:strRef>
          </c:cat>
          <c:val>
            <c:numRef>
              <c:f>'сл.3-4'!$I$27:$I$32</c:f>
              <c:numCache>
                <c:formatCode>#,##0</c:formatCode>
                <c:ptCount val="6"/>
                <c:pt idx="0">
                  <c:v>145480</c:v>
                </c:pt>
                <c:pt idx="1">
                  <c:v>181750.5</c:v>
                </c:pt>
                <c:pt idx="2">
                  <c:v>217616</c:v>
                </c:pt>
                <c:pt idx="3">
                  <c:v>443617</c:v>
                </c:pt>
                <c:pt idx="4">
                  <c:v>167252</c:v>
                </c:pt>
                <c:pt idx="5">
                  <c:v>218538.5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DD86-E64C-8C7C-9F97AB0D37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332876780995621"/>
          <c:y val="0.19282220063880787"/>
          <c:w val="0.35151946673977164"/>
          <c:h val="0.792825043211062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 dirty="0">
                <a:solidFill>
                  <a:srgbClr val="EF8A06"/>
                </a:solidFill>
                <a:latin typeface="+mn-lt"/>
                <a:ea typeface="+mn-ea"/>
                <a:cs typeface="+mn-cs"/>
              </a:rPr>
              <a:t>Структура распределения пользователей по темам</a:t>
            </a:r>
          </a:p>
        </c:rich>
      </c:tx>
      <c:layout>
        <c:manualLayout>
          <c:xMode val="edge"/>
          <c:yMode val="edge"/>
          <c:x val="5.8825936778692679E-3"/>
          <c:y val="1.00472813238770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rgbClr val="EF8A0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071531193997268E-2"/>
          <c:y val="0.27421900006401639"/>
          <c:w val="0.56130563466800687"/>
          <c:h val="0.70779271493502338"/>
        </c:manualLayout>
      </c:layout>
      <c:doughnutChart>
        <c:varyColors val="1"/>
        <c:ser>
          <c:idx val="0"/>
          <c:order val="0"/>
          <c:tx>
            <c:strRef>
              <c:f>'сл.3-4'!$H$12</c:f>
              <c:strCache>
                <c:ptCount val="1"/>
                <c:pt idx="0">
                  <c:v>после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4A7-364C-8A1F-20B5D33C54D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4A7-364C-8A1F-20B5D33C54D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4A7-364C-8A1F-20B5D33C54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'сл.3-4'!$G$33:$G$35</c:f>
              <c:strCache>
                <c:ptCount val="3"/>
                <c:pt idx="0">
                  <c:v>Коронавирус, пандемия</c:v>
                </c:pt>
                <c:pt idx="1">
                  <c:v>Обсуждают маркетплейсы</c:v>
                </c:pt>
                <c:pt idx="2">
                  <c:v>Стресс</c:v>
                </c:pt>
              </c:strCache>
            </c:strRef>
          </c:cat>
          <c:val>
            <c:numRef>
              <c:f>'сл.3-4'!$H$33:$H$35</c:f>
              <c:numCache>
                <c:formatCode>#,##0</c:formatCode>
                <c:ptCount val="3"/>
                <c:pt idx="0">
                  <c:v>58755</c:v>
                </c:pt>
                <c:pt idx="1">
                  <c:v>262772</c:v>
                </c:pt>
                <c:pt idx="2">
                  <c:v>159556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4A7-364C-8A1F-20B5D33C54D6}"/>
            </c:ext>
          </c:extLst>
        </c:ser>
        <c:ser>
          <c:idx val="1"/>
          <c:order val="1"/>
          <c:tx>
            <c:strRef>
              <c:f>'сл.3-4'!$I$12</c:f>
              <c:strCache>
                <c:ptCount val="1"/>
                <c:pt idx="0">
                  <c:v>до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4A7-364C-8A1F-20B5D33C54D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4A7-364C-8A1F-20B5D33C54D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4A7-364C-8A1F-20B5D33C54D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'сл.3-4'!$G$33:$G$35</c:f>
              <c:strCache>
                <c:ptCount val="3"/>
                <c:pt idx="0">
                  <c:v>Коронавирус, пандемия</c:v>
                </c:pt>
                <c:pt idx="1">
                  <c:v>Обсуждают маркетплейсы</c:v>
                </c:pt>
                <c:pt idx="2">
                  <c:v>Стресс</c:v>
                </c:pt>
              </c:strCache>
            </c:strRef>
          </c:cat>
          <c:val>
            <c:numRef>
              <c:f>'сл.3-4'!$I$33:$I$35</c:f>
              <c:numCache>
                <c:formatCode>#,##0</c:formatCode>
                <c:ptCount val="3"/>
                <c:pt idx="0">
                  <c:v>293502</c:v>
                </c:pt>
                <c:pt idx="1">
                  <c:v>605450</c:v>
                </c:pt>
                <c:pt idx="2">
                  <c:v>330445.5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4A7-364C-8A1F-20B5D33C54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738471856115489"/>
          <c:y val="0.21530493807452344"/>
          <c:w val="0.35151946673977164"/>
          <c:h val="0.41477626272325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rPr>
              <a:t>Структура распределения пользователей по темам</a:t>
            </a:r>
          </a:p>
        </c:rich>
      </c:tx>
      <c:layout>
        <c:manualLayout>
          <c:xMode val="edge"/>
          <c:yMode val="edge"/>
          <c:x val="0"/>
          <c:y val="5.982331476858076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rgbClr val="EF8A0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0071531193997268E-2"/>
          <c:y val="0.27421900006401639"/>
          <c:w val="0.56130563466800687"/>
          <c:h val="0.70779271493502338"/>
        </c:manualLayout>
      </c:layout>
      <c:doughnutChart>
        <c:varyColors val="1"/>
        <c:ser>
          <c:idx val="0"/>
          <c:order val="0"/>
          <c:tx>
            <c:strRef>
              <c:f>'сл.3-4'!$H$12</c:f>
              <c:strCache>
                <c:ptCount val="1"/>
                <c:pt idx="0">
                  <c:v>после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39-FD46-8FF7-3AD29E56446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339-FD46-8FF7-3AD29E56446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339-FD46-8FF7-3AD29E56446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339-FD46-8FF7-3AD29E5644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'сл.3-4'!$G$36:$G$39</c:f>
              <c:strCache>
                <c:ptCount val="4"/>
                <c:pt idx="0">
                  <c:v>Онлайн консультации с врачом</c:v>
                </c:pt>
                <c:pt idx="1">
                  <c:v>Онлайн образование</c:v>
                </c:pt>
                <c:pt idx="2">
                  <c:v>Онлайн-кинотеатры</c:v>
                </c:pt>
                <c:pt idx="3">
                  <c:v>Онлайн-экскурсии, лекции</c:v>
                </c:pt>
              </c:strCache>
            </c:strRef>
          </c:cat>
          <c:val>
            <c:numRef>
              <c:f>'сл.3-4'!$H$36:$H$39</c:f>
              <c:numCache>
                <c:formatCode>#,##0</c:formatCode>
                <c:ptCount val="4"/>
                <c:pt idx="0">
                  <c:v>63421</c:v>
                </c:pt>
                <c:pt idx="1">
                  <c:v>74320.5</c:v>
                </c:pt>
                <c:pt idx="2">
                  <c:v>78530</c:v>
                </c:pt>
                <c:pt idx="3">
                  <c:v>117134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39-FD46-8FF7-3AD29E564460}"/>
            </c:ext>
          </c:extLst>
        </c:ser>
        <c:ser>
          <c:idx val="1"/>
          <c:order val="1"/>
          <c:tx>
            <c:strRef>
              <c:f>'сл.3-4'!$I$12</c:f>
              <c:strCache>
                <c:ptCount val="1"/>
                <c:pt idx="0">
                  <c:v>до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339-FD46-8FF7-3AD29E56446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E339-FD46-8FF7-3AD29E56446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E339-FD46-8FF7-3AD29E56446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E339-FD46-8FF7-3AD29E5644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'сл.3-4'!$G$36:$G$39</c:f>
              <c:strCache>
                <c:ptCount val="4"/>
                <c:pt idx="0">
                  <c:v>Онлайн консультации с врачом</c:v>
                </c:pt>
                <c:pt idx="1">
                  <c:v>Онлайн образование</c:v>
                </c:pt>
                <c:pt idx="2">
                  <c:v>Онлайн-кинотеатры</c:v>
                </c:pt>
                <c:pt idx="3">
                  <c:v>Онлайн-экскурсии, лекции</c:v>
                </c:pt>
              </c:strCache>
            </c:strRef>
          </c:cat>
          <c:val>
            <c:numRef>
              <c:f>'сл.3-4'!$I$36:$I$39</c:f>
              <c:numCache>
                <c:formatCode>#,##0</c:formatCode>
                <c:ptCount val="4"/>
                <c:pt idx="0">
                  <c:v>159770.5</c:v>
                </c:pt>
                <c:pt idx="1">
                  <c:v>244947</c:v>
                </c:pt>
                <c:pt idx="2">
                  <c:v>127047</c:v>
                </c:pt>
                <c:pt idx="3">
                  <c:v>311295.5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339-FD46-8FF7-3AD29E56446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2857618761322422"/>
          <c:y val="0.21029034894786514"/>
          <c:w val="0.35151946673977164"/>
          <c:h val="0.414776262723257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defRPr>
            </a:pPr>
            <a:r>
              <a:rPr lang="ru-RU" sz="1400" b="1" i="0" u="none" strike="noStrike" kern="1200" spc="0" baseline="0">
                <a:solidFill>
                  <a:srgbClr val="EF8A06"/>
                </a:solidFill>
                <a:latin typeface="+mn-lt"/>
                <a:ea typeface="+mn-ea"/>
                <a:cs typeface="+mn-cs"/>
              </a:rPr>
              <a:t>Структура распределения пользователей по темам</a:t>
            </a:r>
          </a:p>
        </c:rich>
      </c:tx>
      <c:layout>
        <c:manualLayout>
          <c:xMode val="edge"/>
          <c:yMode val="edge"/>
          <c:x val="1.7559450796007993E-3"/>
          <c:y val="3.48599916134743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1400" b="1" i="0" u="none" strike="noStrike" kern="1200" spc="0" baseline="0">
              <a:solidFill>
                <a:srgbClr val="EF8A06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3656824394785001E-2"/>
          <c:y val="0.16202953920700741"/>
          <c:w val="0.27951492659091864"/>
          <c:h val="0.83797046079299276"/>
        </c:manualLayout>
      </c:layout>
      <c:doughnutChart>
        <c:varyColors val="1"/>
        <c:ser>
          <c:idx val="0"/>
          <c:order val="0"/>
          <c:tx>
            <c:strRef>
              <c:f>'сл.3-4'!$H$12</c:f>
              <c:strCache>
                <c:ptCount val="1"/>
                <c:pt idx="0">
                  <c:v>после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94-EF4B-BE3C-57C2CA82F1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94-EF4B-BE3C-57C2CA82F17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94-EF4B-BE3C-57C2CA82F1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94-EF4B-BE3C-57C2CA82F1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B94-EF4B-BE3C-57C2CA82F1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B94-EF4B-BE3C-57C2CA82F17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B94-EF4B-BE3C-57C2CA82F17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B94-EF4B-BE3C-57C2CA82F17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4B94-EF4B-BE3C-57C2CA82F17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4B94-EF4B-BE3C-57C2CA82F17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4B94-EF4B-BE3C-57C2CA82F17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4B94-EF4B-BE3C-57C2CA82F1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'сл.3-4'!$G$40:$G$51</c:f>
              <c:strCache>
                <c:ptCount val="12"/>
                <c:pt idx="0">
                  <c:v>Доставка товаров</c:v>
                </c:pt>
                <c:pt idx="1">
                  <c:v>Недвижимость (покупка/аренда)</c:v>
                </c:pt>
                <c:pt idx="2">
                  <c:v>Продукты питания</c:v>
                </c:pt>
                <c:pt idx="3">
                  <c:v>Рестораны/кафе</c:v>
                </c:pt>
                <c:pt idx="4">
                  <c:v>Салоны красоты</c:v>
                </c:pt>
                <c:pt idx="5">
                  <c:v>Товары для авто</c:v>
                </c:pt>
                <c:pt idx="6">
                  <c:v>Товары для детей</c:v>
                </c:pt>
                <c:pt idx="7">
                  <c:v>Товары для дома и дачи</c:v>
                </c:pt>
                <c:pt idx="8">
                  <c:v>Товары для животных</c:v>
                </c:pt>
                <c:pt idx="9">
                  <c:v>Товары для красоты (Бад)</c:v>
                </c:pt>
                <c:pt idx="10">
                  <c:v>Электроинструменты</c:v>
                </c:pt>
                <c:pt idx="11">
                  <c:v>Электроника</c:v>
                </c:pt>
              </c:strCache>
            </c:strRef>
          </c:cat>
          <c:val>
            <c:numRef>
              <c:f>'сл.3-4'!$H$40:$H$51</c:f>
              <c:numCache>
                <c:formatCode>#,##0</c:formatCode>
                <c:ptCount val="12"/>
                <c:pt idx="0">
                  <c:v>169214.5</c:v>
                </c:pt>
                <c:pt idx="1">
                  <c:v>252380</c:v>
                </c:pt>
                <c:pt idx="2">
                  <c:v>321168</c:v>
                </c:pt>
                <c:pt idx="3">
                  <c:v>299590.5</c:v>
                </c:pt>
                <c:pt idx="4">
                  <c:v>403628</c:v>
                </c:pt>
                <c:pt idx="5">
                  <c:v>233860.5</c:v>
                </c:pt>
                <c:pt idx="6">
                  <c:v>273639</c:v>
                </c:pt>
                <c:pt idx="7">
                  <c:v>161656</c:v>
                </c:pt>
                <c:pt idx="8">
                  <c:v>174898</c:v>
                </c:pt>
                <c:pt idx="9">
                  <c:v>147245</c:v>
                </c:pt>
                <c:pt idx="10">
                  <c:v>49191</c:v>
                </c:pt>
                <c:pt idx="11">
                  <c:v>230314.5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B94-EF4B-BE3C-57C2CA82F176}"/>
            </c:ext>
          </c:extLst>
        </c:ser>
        <c:ser>
          <c:idx val="1"/>
          <c:order val="1"/>
          <c:tx>
            <c:strRef>
              <c:f>'сл.3-4'!$I$12</c:f>
              <c:strCache>
                <c:ptCount val="1"/>
                <c:pt idx="0">
                  <c:v>до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4B94-EF4B-BE3C-57C2CA82F1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4B94-EF4B-BE3C-57C2CA82F17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4B94-EF4B-BE3C-57C2CA82F17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4B94-EF4B-BE3C-57C2CA82F17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4B94-EF4B-BE3C-57C2CA82F17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4-4B94-EF4B-BE3C-57C2CA82F17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6-4B94-EF4B-BE3C-57C2CA82F17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4B94-EF4B-BE3C-57C2CA82F176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A-4B94-EF4B-BE3C-57C2CA82F17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4B94-EF4B-BE3C-57C2CA82F176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E-4B94-EF4B-BE3C-57C2CA82F176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4B94-EF4B-BE3C-57C2CA82F1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'сл.3-4'!$G$40:$G$51</c:f>
              <c:strCache>
                <c:ptCount val="12"/>
                <c:pt idx="0">
                  <c:v>Доставка товаров</c:v>
                </c:pt>
                <c:pt idx="1">
                  <c:v>Недвижимость (покупка/аренда)</c:v>
                </c:pt>
                <c:pt idx="2">
                  <c:v>Продукты питания</c:v>
                </c:pt>
                <c:pt idx="3">
                  <c:v>Рестораны/кафе</c:v>
                </c:pt>
                <c:pt idx="4">
                  <c:v>Салоны красоты</c:v>
                </c:pt>
                <c:pt idx="5">
                  <c:v>Товары для авто</c:v>
                </c:pt>
                <c:pt idx="6">
                  <c:v>Товары для детей</c:v>
                </c:pt>
                <c:pt idx="7">
                  <c:v>Товары для дома и дачи</c:v>
                </c:pt>
                <c:pt idx="8">
                  <c:v>Товары для животных</c:v>
                </c:pt>
                <c:pt idx="9">
                  <c:v>Товары для красоты (Бад)</c:v>
                </c:pt>
                <c:pt idx="10">
                  <c:v>Электроинструменты</c:v>
                </c:pt>
                <c:pt idx="11">
                  <c:v>Электроника</c:v>
                </c:pt>
              </c:strCache>
            </c:strRef>
          </c:cat>
          <c:val>
            <c:numRef>
              <c:f>'сл.3-4'!$I$40:$I$51</c:f>
              <c:numCache>
                <c:formatCode>#,##0</c:formatCode>
                <c:ptCount val="12"/>
                <c:pt idx="0">
                  <c:v>381761.5</c:v>
                </c:pt>
                <c:pt idx="1">
                  <c:v>323945</c:v>
                </c:pt>
                <c:pt idx="2">
                  <c:v>513220</c:v>
                </c:pt>
                <c:pt idx="3">
                  <c:v>332476.5</c:v>
                </c:pt>
                <c:pt idx="4">
                  <c:v>528802.5</c:v>
                </c:pt>
                <c:pt idx="5">
                  <c:v>327126.5</c:v>
                </c:pt>
                <c:pt idx="6">
                  <c:v>421027</c:v>
                </c:pt>
                <c:pt idx="7">
                  <c:v>349316</c:v>
                </c:pt>
                <c:pt idx="8">
                  <c:v>293972.5</c:v>
                </c:pt>
                <c:pt idx="9">
                  <c:v>215217.5</c:v>
                </c:pt>
                <c:pt idx="10">
                  <c:v>121279</c:v>
                </c:pt>
                <c:pt idx="11">
                  <c:v>410290.5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4B94-EF4B-BE3C-57C2CA82F17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968605126435812"/>
          <c:y val="0.16598005870567953"/>
          <c:w val="0.32263281284270418"/>
          <c:h val="0.73870474770535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ts val="760"/>
            </a:lnSpc>
            <a:defRPr sz="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сл.6!$E$23</c:f>
              <c:strCache>
                <c:ptCount val="1"/>
                <c:pt idx="0">
                  <c:v>Среднее количество пользователей в сегменте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сл.6!$F$20:$I$20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сл.6!$F$23:$I$23</c:f>
              <c:numCache>
                <c:formatCode>_-* #,##0\ _₽_-;\-* #,##0\ _₽_-;_-* "-"\ _₽_-;_-@_-</c:formatCode>
                <c:ptCount val="4"/>
                <c:pt idx="0">
                  <c:v>147761.20000000001</c:v>
                </c:pt>
                <c:pt idx="1">
                  <c:v>165724</c:v>
                </c:pt>
                <c:pt idx="2">
                  <c:v>325343.8</c:v>
                </c:pt>
                <c:pt idx="3">
                  <c:v>488906.6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6-CF4A-8FF7-AB630EA94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98101328"/>
        <c:axId val="-199811112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сл.6!$E$22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пользователей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сл.6!$F$20:$I$20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сл.6!$F$22:$I$22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0.12156641933064982</c:v>
                      </c:pt>
                      <c:pt idx="2">
                        <c:v>0.96316646955178498</c:v>
                      </c:pt>
                      <c:pt idx="3">
                        <c:v>0.50273833403310597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136-CF4A-8FF7-AB630EA949E7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сл.6!$E$26</c:f>
              <c:strCache>
                <c:ptCount val="1"/>
                <c:pt idx="0">
                  <c:v>Доля активных пользователей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сл.6!$F$20:$I$20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сл.6!$F$26:$I$26</c:f>
              <c:numCache>
                <c:formatCode>0.0%</c:formatCode>
                <c:ptCount val="4"/>
                <c:pt idx="0">
                  <c:v>0.1176798374674813</c:v>
                </c:pt>
                <c:pt idx="1">
                  <c:v>0.13349745359754775</c:v>
                </c:pt>
                <c:pt idx="2">
                  <c:v>0.19672723439020506</c:v>
                </c:pt>
                <c:pt idx="3">
                  <c:v>0.21654514788714246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36-CF4A-8FF7-AB630EA94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8098064"/>
        <c:axId val="-1998099696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сл.6!$E$23</c15:sqref>
                        </c15:formulaRef>
                      </c:ext>
                    </c:extLst>
                    <c:strCache>
                      <c:ptCount val="1"/>
                      <c:pt idx="0">
                        <c:v>Среднее количество пользователей в сегменте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сл.6!$F$20:$I$20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сл.6!$F$23:$I$23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147761.20000000001</c:v>
                      </c:pt>
                      <c:pt idx="1">
                        <c:v>165724</c:v>
                      </c:pt>
                      <c:pt idx="2">
                        <c:v>325343.8</c:v>
                      </c:pt>
                      <c:pt idx="3">
                        <c:v>488906.6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9136-CF4A-8FF7-AB630EA949E7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сл.6!$E$24</c15:sqref>
                        </c15:formulaRef>
                      </c:ext>
                    </c:extLst>
                    <c:strCache>
                      <c:ptCount val="1"/>
                      <c:pt idx="0">
                        <c:v>Общее количество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сл.6!$F$20:$I$20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сл.6!$F$24:$I$24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86942.569999999992</c:v>
                      </c:pt>
                      <c:pt idx="1">
                        <c:v>110618.66000000002</c:v>
                      </c:pt>
                      <c:pt idx="2">
                        <c:v>320019.93</c:v>
                      </c:pt>
                      <c:pt idx="3">
                        <c:v>529351.76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136-CF4A-8FF7-AB630EA949E7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сл.6!$E$25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сл.6!$F$20:$I$20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сл.6!$F$25:$I$25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0.2723187271781824</c:v>
                      </c:pt>
                      <c:pt idx="2">
                        <c:v>1.8930013254544935</c:v>
                      </c:pt>
                      <c:pt idx="3">
                        <c:v>0.65412122926219007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136-CF4A-8FF7-AB630EA949E7}"/>
                  </c:ext>
                </c:extLst>
              </c15:ser>
            </c15:filteredLineSeries>
          </c:ext>
        </c:extLst>
      </c:lineChart>
      <c:catAx>
        <c:axId val="-199809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8099696"/>
        <c:crosses val="autoZero"/>
        <c:auto val="1"/>
        <c:lblAlgn val="ctr"/>
        <c:lblOffset val="100"/>
        <c:noMultiLvlLbl val="0"/>
      </c:catAx>
      <c:valAx>
        <c:axId val="-1998099696"/>
        <c:scaling>
          <c:orientation val="minMax"/>
          <c:max val="0.60000000000000009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8098064"/>
        <c:crosses val="autoZero"/>
        <c:crossBetween val="between"/>
      </c:valAx>
      <c:valAx>
        <c:axId val="-1998111120"/>
        <c:scaling>
          <c:orientation val="minMax"/>
        </c:scaling>
        <c:delete val="0"/>
        <c:axPos val="r"/>
        <c:numFmt formatCode="_-* #,##0\ _₽_-;\-* #,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8101328"/>
        <c:crosses val="max"/>
        <c:crossBetween val="between"/>
      </c:valAx>
      <c:catAx>
        <c:axId val="-1998101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981111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"/>
          <c:y val="0.1350132683690782"/>
          <c:w val="0.44166666666666671"/>
          <c:h val="0.18819115152042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сл.7!$E$34</c:f>
              <c:strCache>
                <c:ptCount val="1"/>
                <c:pt idx="0">
                  <c:v>Среднее количество пользователей в сегменте</c:v>
                </c:pt>
              </c:strCache>
            </c:strRef>
          </c:tx>
          <c:spPr>
            <a:solidFill>
              <a:srgbClr val="F39F3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сл.7!$F$31:$I$31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сл.7!$F$34:$I$34</c:f>
              <c:numCache>
                <c:formatCode>_-* #,##0\ _₽_-;\-* #,##0\ _₽_-;_-* "-"\ _₽_-;_-@_-</c:formatCode>
                <c:ptCount val="4"/>
                <c:pt idx="0">
                  <c:v>166357.79999999999</c:v>
                </c:pt>
                <c:pt idx="1">
                  <c:v>179787.8</c:v>
                </c:pt>
                <c:pt idx="2">
                  <c:v>311885.2</c:v>
                </c:pt>
                <c:pt idx="3">
                  <c:v>464883.8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B9-4C42-B3FE-C2DFDC18D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990563440"/>
        <c:axId val="-199056398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сл.6!$E$22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пользователей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сл.7!$F$31:$I$31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сл.6!$F$22:$I$22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0.12156641933064982</c:v>
                      </c:pt>
                      <c:pt idx="2">
                        <c:v>0.96316646955178498</c:v>
                      </c:pt>
                      <c:pt idx="3">
                        <c:v>0.50273833403310597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8B9-4C42-B3FE-C2DFDC18D9CB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5"/>
          <c:order val="5"/>
          <c:tx>
            <c:strRef>
              <c:f>сл.7!$E$37</c:f>
              <c:strCache>
                <c:ptCount val="1"/>
                <c:pt idx="0">
                  <c:v>Доля активных пользователей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сл.7!$F$31:$I$31</c:f>
              <c:strCache>
                <c:ptCount val="4"/>
                <c:pt idx="0">
                  <c:v>2 до</c:v>
                </c:pt>
                <c:pt idx="1">
                  <c:v>1 до</c:v>
                </c:pt>
                <c:pt idx="2">
                  <c:v>1 после</c:v>
                </c:pt>
                <c:pt idx="3">
                  <c:v>2 после</c:v>
                </c:pt>
              </c:strCache>
            </c:strRef>
          </c:cat>
          <c:val>
            <c:numRef>
              <c:f>сл.7!$F$37:$I$37</c:f>
              <c:numCache>
                <c:formatCode>0.0%</c:formatCode>
                <c:ptCount val="4"/>
                <c:pt idx="0">
                  <c:v>0.13157423938041979</c:v>
                </c:pt>
                <c:pt idx="1">
                  <c:v>0.14356859030479266</c:v>
                </c:pt>
                <c:pt idx="2">
                  <c:v>0.18957432414234465</c:v>
                </c:pt>
                <c:pt idx="3">
                  <c:v>0.19798781544979624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B9-4C42-B3FE-C2DFDC18D9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0567248"/>
        <c:axId val="-1990564528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сл.6!$E$23</c15:sqref>
                        </c15:formulaRef>
                      </c:ext>
                    </c:extLst>
                    <c:strCache>
                      <c:ptCount val="1"/>
                      <c:pt idx="0">
                        <c:v>Среднее количество пользователей в сегменте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сл.7!$F$31:$I$31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сл.6!$F$23:$I$23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147761.20000000001</c:v>
                      </c:pt>
                      <c:pt idx="1">
                        <c:v>165724</c:v>
                      </c:pt>
                      <c:pt idx="2">
                        <c:v>325343.8</c:v>
                      </c:pt>
                      <c:pt idx="3">
                        <c:v>488906.6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8B9-4C42-B3FE-C2DFDC18D9CB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сл.6!$E$24</c15:sqref>
                        </c15:formulaRef>
                      </c:ext>
                    </c:extLst>
                    <c:strCache>
                      <c:ptCount val="1"/>
                      <c:pt idx="0">
                        <c:v>Общее количество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сл.7!$F$31:$I$31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сл.6!$F$24:$I$24</c15:sqref>
                        </c15:formulaRef>
                      </c:ext>
                    </c:extLst>
                    <c:numCache>
                      <c:formatCode>_-* #,##0\ _₽_-;\-* #,##0\ _₽_-;_-* "-"\ _₽_-;_-@_-</c:formatCode>
                      <c:ptCount val="4"/>
                      <c:pt idx="0">
                        <c:v>86942.569999999992</c:v>
                      </c:pt>
                      <c:pt idx="1">
                        <c:v>110618.66000000002</c:v>
                      </c:pt>
                      <c:pt idx="2">
                        <c:v>320019.93</c:v>
                      </c:pt>
                      <c:pt idx="3">
                        <c:v>529351.76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8B9-4C42-B3FE-C2DFDC18D9CB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сл.6!$E$25</c15:sqref>
                        </c15:formulaRef>
                      </c:ext>
                    </c:extLst>
                    <c:strCache>
                      <c:ptCount val="1"/>
                      <c:pt idx="0">
                        <c:v>Прирост общего количества активных пользователей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сл.7!$F$31:$I$31</c15:sqref>
                        </c15:formulaRef>
                      </c:ext>
                    </c:extLst>
                    <c:strCache>
                      <c:ptCount val="4"/>
                      <c:pt idx="0">
                        <c:v>2 до</c:v>
                      </c:pt>
                      <c:pt idx="1">
                        <c:v>1 до</c:v>
                      </c:pt>
                      <c:pt idx="2">
                        <c:v>1 после</c:v>
                      </c:pt>
                      <c:pt idx="3">
                        <c:v>2 после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сл.6!$F$25:$I$25</c15:sqref>
                        </c15:formulaRef>
                      </c:ext>
                    </c:extLst>
                    <c:numCache>
                      <c:formatCode>0.0%</c:formatCode>
                      <c:ptCount val="4"/>
                      <c:pt idx="1">
                        <c:v>0.2723187271781824</c:v>
                      </c:pt>
                      <c:pt idx="2">
                        <c:v>1.8930013254544935</c:v>
                      </c:pt>
                      <c:pt idx="3">
                        <c:v>0.65412122926219007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8B9-4C42-B3FE-C2DFDC18D9CB}"/>
                  </c:ext>
                </c:extLst>
              </c15:ser>
            </c15:filteredLineSeries>
          </c:ext>
        </c:extLst>
      </c:lineChart>
      <c:catAx>
        <c:axId val="-199056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0564528"/>
        <c:crosses val="autoZero"/>
        <c:auto val="1"/>
        <c:lblAlgn val="ctr"/>
        <c:lblOffset val="100"/>
        <c:noMultiLvlLbl val="0"/>
      </c:catAx>
      <c:valAx>
        <c:axId val="-1990564528"/>
        <c:scaling>
          <c:orientation val="minMax"/>
          <c:max val="0.60000000000000009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0567248"/>
        <c:crosses val="autoZero"/>
        <c:crossBetween val="between"/>
      </c:valAx>
      <c:valAx>
        <c:axId val="-1990563984"/>
        <c:scaling>
          <c:orientation val="minMax"/>
        </c:scaling>
        <c:delete val="0"/>
        <c:axPos val="r"/>
        <c:numFmt formatCode="_-* #,##0\ _₽_-;\-* #,##0\ _₽_-;_-* &quot;-&quot;\ _₽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990563440"/>
        <c:crosses val="max"/>
        <c:crossBetween val="between"/>
      </c:valAx>
      <c:catAx>
        <c:axId val="-19905634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905639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"/>
          <c:y val="0.1350132683690782"/>
          <c:w val="0.44166666666666671"/>
          <c:h val="0.252647873435710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73">
  <cs:axisTitle>
    <cs:lnRef idx="0"/>
    <cs:fillRef idx="0"/>
    <cs:effectRef idx="0"/>
    <cs:fontRef idx="minor">
      <a:schemeClr val="dk1">
        <a:lumMod val="50000"/>
        <a:lumOff val="50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50000"/>
        <a:lumOff val="50000"/>
      </a:schemeClr>
    </cs:fontRef>
    <cs:spPr>
      <a:ln>
        <a:solidFill>
          <a:schemeClr val="dk1">
            <a:lumMod val="25000"/>
            <a:lumOff val="75000"/>
          </a:schemeClr>
        </a:solidFill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>
              <a:alpha val="75000"/>
            </a:schemeClr>
          </a:gs>
          <a:gs pos="100000">
            <a:schemeClr val="phClr">
              <a:lumMod val="75000"/>
              <a:alpha val="75000"/>
            </a:schemeClr>
          </a:gs>
        </a:gsLst>
        <a:lin ang="27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0">
            <a:schemeClr val="phClr">
              <a:alpha val="75000"/>
            </a:schemeClr>
          </a:gs>
          <a:gs pos="100000">
            <a:schemeClr val="phClr">
              <a:lumMod val="75000"/>
              <a:alpha val="75000"/>
            </a:schemeClr>
          </a:gs>
        </a:gsLst>
        <a:lin ang="2700000" scaled="1"/>
      </a:gra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50000"/>
        <a:lumOff val="50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50000"/>
        <a:lumOff val="50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50000"/>
        <a:lumOff val="50000"/>
      </a:schemeClr>
    </cs:fontRef>
    <cs:spPr>
      <a:ln>
        <a:solidFill>
          <a:schemeClr val="dk1">
            <a:lumMod val="25000"/>
            <a:lumOff val="75000"/>
          </a:schemeClr>
        </a:solidFill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>
        <a:solidFill>
          <a:schemeClr val="dk1">
            <a:lumMod val="25000"/>
            <a:lumOff val="75000"/>
          </a:schemeClr>
        </a:solidFill>
      </a:ln>
    </cs:spPr>
    <cs:defRPr sz="900" kern="1200"/>
    <cs:bodyPr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0.25073</cdr:x>
      <cdr:y>0.5</cdr:y>
    </cdr:from>
    <cdr:to>
      <cdr:x>0.34636</cdr:x>
      <cdr:y>0.62837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35AE8FE-BC32-4C76-BD72-556ED0D2A696}"/>
            </a:ext>
          </a:extLst>
        </cdr:cNvPr>
        <cdr:cNvSpPr txBox="1"/>
      </cdr:nvSpPr>
      <cdr:spPr>
        <a:xfrm xmlns:a="http://schemas.openxmlformats.org/drawingml/2006/main">
          <a:off x="1383250" y="1234487"/>
          <a:ext cx="527580" cy="316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до</a:t>
          </a:r>
        </a:p>
      </cdr:txBody>
    </cdr:sp>
  </cdr:relSizeAnchor>
  <cdr:relSizeAnchor xmlns:cdr="http://schemas.openxmlformats.org/drawingml/2006/chartDrawing">
    <cdr:from>
      <cdr:x>0.03855</cdr:x>
      <cdr:y>0.27787</cdr:y>
    </cdr:from>
    <cdr:to>
      <cdr:x>0.13418</cdr:x>
      <cdr:y>0.40623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7C6198A-7F3E-437A-8625-0B59E443069A}"/>
            </a:ext>
          </a:extLst>
        </cdr:cNvPr>
        <cdr:cNvSpPr txBox="1"/>
      </cdr:nvSpPr>
      <cdr:spPr>
        <a:xfrm xmlns:a="http://schemas.openxmlformats.org/drawingml/2006/main">
          <a:off x="212694" y="686043"/>
          <a:ext cx="527579" cy="3169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после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0.23586</cdr:x>
      <cdr:y>0.5</cdr:y>
    </cdr:from>
    <cdr:to>
      <cdr:x>0.33149</cdr:x>
      <cdr:y>0.62837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35AE8FE-BC32-4C76-BD72-556ED0D2A696}"/>
            </a:ext>
          </a:extLst>
        </cdr:cNvPr>
        <cdr:cNvSpPr txBox="1"/>
      </cdr:nvSpPr>
      <cdr:spPr>
        <a:xfrm xmlns:a="http://schemas.openxmlformats.org/drawingml/2006/main">
          <a:off x="1191118" y="1202736"/>
          <a:ext cx="482950" cy="3087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до</a:t>
          </a:r>
        </a:p>
      </cdr:txBody>
    </cdr:sp>
  </cdr:relSizeAnchor>
  <cdr:relSizeAnchor xmlns:cdr="http://schemas.openxmlformats.org/drawingml/2006/chartDrawing">
    <cdr:from>
      <cdr:x>0</cdr:x>
      <cdr:y>0.25018</cdr:y>
    </cdr:from>
    <cdr:to>
      <cdr:x>0.09563</cdr:x>
      <cdr:y>0.37854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7C6198A-7F3E-437A-8625-0B59E443069A}"/>
            </a:ext>
          </a:extLst>
        </cdr:cNvPr>
        <cdr:cNvSpPr txBox="1"/>
      </cdr:nvSpPr>
      <cdr:spPr>
        <a:xfrm xmlns:a="http://schemas.openxmlformats.org/drawingml/2006/main">
          <a:off x="-474311" y="617698"/>
          <a:ext cx="523258" cy="3169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после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0.2381</cdr:x>
      <cdr:y>0.5097</cdr:y>
    </cdr:from>
    <cdr:to>
      <cdr:x>0.33373</cdr:x>
      <cdr:y>0.63807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35AE8FE-BC32-4C76-BD72-556ED0D2A696}"/>
            </a:ext>
          </a:extLst>
        </cdr:cNvPr>
        <cdr:cNvSpPr txBox="1"/>
      </cdr:nvSpPr>
      <cdr:spPr>
        <a:xfrm xmlns:a="http://schemas.openxmlformats.org/drawingml/2006/main">
          <a:off x="1229679" y="1226070"/>
          <a:ext cx="493880" cy="3087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до</a:t>
          </a:r>
        </a:p>
      </cdr:txBody>
    </cdr:sp>
  </cdr:relSizeAnchor>
  <cdr:relSizeAnchor xmlns:cdr="http://schemas.openxmlformats.org/drawingml/2006/chartDrawing">
    <cdr:from>
      <cdr:x>0</cdr:x>
      <cdr:y>0.20458</cdr:y>
    </cdr:from>
    <cdr:to>
      <cdr:x>0.09563</cdr:x>
      <cdr:y>0.33294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7C6198A-7F3E-437A-8625-0B59E443069A}"/>
            </a:ext>
          </a:extLst>
        </cdr:cNvPr>
        <cdr:cNvSpPr txBox="1"/>
      </cdr:nvSpPr>
      <cdr:spPr>
        <a:xfrm xmlns:a="http://schemas.openxmlformats.org/drawingml/2006/main">
          <a:off x="-487010" y="639147"/>
          <a:ext cx="507240" cy="401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после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0.25351</cdr:x>
      <cdr:y>0.52006</cdr:y>
    </cdr:from>
    <cdr:to>
      <cdr:x>0.34914</cdr:x>
      <cdr:y>0.64843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35AE8FE-BC32-4C76-BD72-556ED0D2A696}"/>
            </a:ext>
          </a:extLst>
        </cdr:cNvPr>
        <cdr:cNvSpPr txBox="1"/>
      </cdr:nvSpPr>
      <cdr:spPr>
        <a:xfrm xmlns:a="http://schemas.openxmlformats.org/drawingml/2006/main">
          <a:off x="1560356" y="1116212"/>
          <a:ext cx="588612" cy="275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до</a:t>
          </a:r>
        </a:p>
      </cdr:txBody>
    </cdr:sp>
  </cdr:relSizeAnchor>
  <cdr:relSizeAnchor xmlns:cdr="http://schemas.openxmlformats.org/drawingml/2006/chartDrawing">
    <cdr:from>
      <cdr:x>0</cdr:x>
      <cdr:y>0.20135</cdr:y>
    </cdr:from>
    <cdr:to>
      <cdr:x>0.09563</cdr:x>
      <cdr:y>0.32971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7C6198A-7F3E-437A-8625-0B59E443069A}"/>
            </a:ext>
          </a:extLst>
        </cdr:cNvPr>
        <cdr:cNvSpPr txBox="1"/>
      </cdr:nvSpPr>
      <cdr:spPr>
        <a:xfrm xmlns:a="http://schemas.openxmlformats.org/drawingml/2006/main">
          <a:off x="0" y="432148"/>
          <a:ext cx="588612" cy="275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dirty="0"/>
            <a:t>после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DE10E-0740-465E-BB78-722A61C53230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14A41-E88C-43C1-A17C-BB01588B2F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512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790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243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78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26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4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401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486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267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31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52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1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929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8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908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972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286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88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795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453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79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149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812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91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AD8C69-0180-43CE-85FB-8719347CF59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4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" y="824948"/>
            <a:ext cx="12192000" cy="5967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 flipH="1">
            <a:off x="480831" y="6493647"/>
            <a:ext cx="912036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480830" y="6580891"/>
            <a:ext cx="1213188" cy="54655"/>
          </a:xfrm>
          <a:prstGeom prst="rect">
            <a:avLst/>
          </a:prstGeom>
          <a:solidFill>
            <a:srgbClr val="EFB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694018" y="6580891"/>
            <a:ext cx="1213188" cy="54655"/>
          </a:xfrm>
          <a:prstGeom prst="rect">
            <a:avLst/>
          </a:prstGeom>
          <a:solidFill>
            <a:srgbClr val="EF8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907205" y="6580891"/>
            <a:ext cx="1213188" cy="54655"/>
          </a:xfrm>
          <a:prstGeom prst="rect">
            <a:avLst/>
          </a:prstGeom>
          <a:solidFill>
            <a:srgbClr val="E97C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120393" y="6580891"/>
            <a:ext cx="1213188" cy="54655"/>
          </a:xfrm>
          <a:prstGeom prst="rect">
            <a:avLst/>
          </a:prstGeom>
          <a:solidFill>
            <a:srgbClr val="D272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333581" y="6580891"/>
            <a:ext cx="1213188" cy="54655"/>
          </a:xfrm>
          <a:prstGeom prst="rect">
            <a:avLst/>
          </a:prstGeom>
          <a:solidFill>
            <a:srgbClr val="A446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546768" y="6580890"/>
            <a:ext cx="1213188" cy="54655"/>
          </a:xfrm>
          <a:prstGeom prst="rect">
            <a:avLst/>
          </a:prstGeom>
          <a:solidFill>
            <a:srgbClr val="7729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759956" y="6580890"/>
            <a:ext cx="1213186" cy="54655"/>
          </a:xfrm>
          <a:prstGeom prst="rect">
            <a:avLst/>
          </a:prstGeom>
          <a:solidFill>
            <a:srgbClr val="5E16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973143" y="6580890"/>
            <a:ext cx="628057" cy="54655"/>
          </a:xfrm>
          <a:prstGeom prst="rect">
            <a:avLst/>
          </a:prstGeom>
          <a:solidFill>
            <a:srgbClr val="350C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9404" y="6291959"/>
            <a:ext cx="2145543" cy="40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" y="824948"/>
            <a:ext cx="12192000" cy="5967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34C8775-E682-AB48-AFF8-A830B1DA1B25}"/>
              </a:ext>
            </a:extLst>
          </p:cNvPr>
          <p:cNvGrpSpPr/>
          <p:nvPr userDrawn="1"/>
        </p:nvGrpSpPr>
        <p:grpSpPr>
          <a:xfrm>
            <a:off x="480831" y="6493647"/>
            <a:ext cx="7416000" cy="141899"/>
            <a:chOff x="480830" y="6493647"/>
            <a:chExt cx="9120370" cy="141899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 flipH="1">
              <a:off x="480831" y="6493647"/>
              <a:ext cx="9120369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9404" y="6291959"/>
            <a:ext cx="2145543" cy="403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431BF3-ACDF-1847-B4BC-BB23799ACC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92" y="6287869"/>
            <a:ext cx="1167754" cy="41249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0591185-335D-D244-B087-FA1C8FE32FEC}"/>
              </a:ext>
            </a:extLst>
          </p:cNvPr>
          <p:cNvGrpSpPr/>
          <p:nvPr userDrawn="1"/>
        </p:nvGrpSpPr>
        <p:grpSpPr>
          <a:xfrm rot="16200000">
            <a:off x="9258565" y="6479334"/>
            <a:ext cx="396000" cy="36000"/>
            <a:chOff x="480830" y="6580890"/>
            <a:chExt cx="9120370" cy="5465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43FC530-BBDD-4E4E-AFDF-3A37FFF61F60}"/>
                </a:ext>
              </a:extLst>
            </p:cNvPr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56103F23-8119-4E4F-AFC9-80E76FD1F286}"/>
                </a:ext>
              </a:extLst>
            </p:cNvPr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6EE8362-1AA9-5246-8322-55CDF8ED9423}"/>
                </a:ext>
              </a:extLst>
            </p:cNvPr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49DF118E-657B-7241-B9CE-2BE2208AC374}"/>
                </a:ext>
              </a:extLst>
            </p:cNvPr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95AC7AE-1743-FD49-B6F6-8A939251519D}"/>
                </a:ext>
              </a:extLst>
            </p:cNvPr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302B458-F0C0-934F-99E3-6E378B120FD5}"/>
                </a:ext>
              </a:extLst>
            </p:cNvPr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130BDF1-2AD4-654C-8B4C-CD85D2D0EAAE}"/>
                </a:ext>
              </a:extLst>
            </p:cNvPr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00E19ABE-DC51-0645-8A96-AEDB0DC02D0A}"/>
                </a:ext>
              </a:extLst>
            </p:cNvPr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7919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 userDrawn="1"/>
        </p:nvCxnSpPr>
        <p:spPr>
          <a:xfrm flipH="1">
            <a:off x="480830" y="6546197"/>
            <a:ext cx="1120317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 userDrawn="1"/>
        </p:nvGrpSpPr>
        <p:grpSpPr>
          <a:xfrm>
            <a:off x="480830" y="6633440"/>
            <a:ext cx="11203169" cy="54656"/>
            <a:chOff x="480831" y="6293804"/>
            <a:chExt cx="9811147" cy="15053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80831" y="6293806"/>
              <a:ext cx="1062446" cy="150537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543277" y="6293806"/>
              <a:ext cx="1062446" cy="150537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605723" y="6293806"/>
              <a:ext cx="1062446" cy="150537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668169" y="6293806"/>
              <a:ext cx="1062446" cy="150537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30615" y="6293806"/>
              <a:ext cx="1062446" cy="150537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5793061" y="6293805"/>
              <a:ext cx="1062446" cy="150537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855507" y="6293805"/>
              <a:ext cx="1062446" cy="150537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917953" y="6293804"/>
              <a:ext cx="1062446" cy="150537"/>
            </a:xfrm>
            <a:prstGeom prst="rect">
              <a:avLst/>
            </a:prstGeom>
            <a:solidFill>
              <a:srgbClr val="4B12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980398" y="6293804"/>
              <a:ext cx="1311580" cy="150536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381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27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3182-D987-463D-A232-4761CB2AF11E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F9B8F-8AEE-4DBE-B196-8614668D60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7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reportal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healthscanner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gratinskaya@healthscanner.ru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hyperlink" Target="mailto:mguseinov@healthscanner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company/researches/2020/podoma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4EE677-E21C-C744-A31C-BEE60F379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4508499"/>
            <a:ext cx="12192000" cy="125730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40"/>
              </a:lnSpc>
              <a:buNone/>
            </a:pPr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Динамика активности пользователей социальных сетей в России. </a:t>
            </a:r>
          </a:p>
          <a:p>
            <a:pPr marL="0" indent="0" algn="ctr">
              <a:lnSpc>
                <a:spcPts val="2640"/>
              </a:lnSpc>
              <a:buNone/>
            </a:pPr>
            <a:r>
              <a:rPr lang="ru-RU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Выпуск 1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CF43E901-B570-B64A-B560-081321D0A14D}"/>
              </a:ext>
            </a:extLst>
          </p:cNvPr>
          <p:cNvSpPr txBox="1">
            <a:spLocks/>
          </p:cNvSpPr>
          <p:nvPr/>
        </p:nvSpPr>
        <p:spPr>
          <a:xfrm>
            <a:off x="0" y="3403600"/>
            <a:ext cx="12192000" cy="102870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7000" dirty="0">
                <a:solidFill>
                  <a:schemeClr val="bg1"/>
                </a:solidFill>
              </a:rPr>
              <a:t>ИССЛЕДОВАНИЯ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42E9C29-6355-8C48-AB5A-AA9845EAC276}"/>
              </a:ext>
            </a:extLst>
          </p:cNvPr>
          <p:cNvSpPr txBox="1">
            <a:spLocks/>
          </p:cNvSpPr>
          <p:nvPr/>
        </p:nvSpPr>
        <p:spPr>
          <a:xfrm>
            <a:off x="0" y="6159500"/>
            <a:ext cx="12192000" cy="48260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40"/>
              </a:lnSpc>
              <a:buNone/>
            </a:pPr>
            <a:r>
              <a:rPr lang="ru-RU" sz="1800" dirty="0">
                <a:solidFill>
                  <a:srgbClr val="ED971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Май 2020</a:t>
            </a:r>
          </a:p>
        </p:txBody>
      </p:sp>
    </p:spTree>
    <p:extLst>
      <p:ext uri="{BB962C8B-B14F-4D97-AF65-F5344CB8AC3E}">
        <p14:creationId xmlns:p14="http://schemas.microsoft.com/office/powerpoint/2010/main" val="832748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B03A3E-E4D4-4C5C-A822-77F10B5C74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2991963"/>
            <a:ext cx="12192000" cy="78882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EF8A06"/>
                </a:solidFill>
                <a:latin typeface="+mn-lt"/>
                <a:cs typeface="Calibri"/>
              </a:rPr>
              <a:t>Scanners поможет вам использовать изменения с поведении пользователей </a:t>
            </a:r>
            <a:br>
              <a:rPr lang="ru-RU" sz="2000" b="1" dirty="0">
                <a:solidFill>
                  <a:srgbClr val="EF8A06"/>
                </a:solidFill>
                <a:latin typeface="+mn-lt"/>
                <a:cs typeface="Calibri"/>
              </a:rPr>
            </a:br>
            <a:r>
              <a:rPr lang="ru-RU" sz="2000" b="1" dirty="0">
                <a:solidFill>
                  <a:srgbClr val="EF8A06"/>
                </a:solidFill>
                <a:latin typeface="+mn-lt"/>
                <a:cs typeface="Calibri"/>
              </a:rPr>
              <a:t>с максимальной отдачей от рекламных инвестиций</a:t>
            </a:r>
            <a:br>
              <a:rPr lang="ru-RU" sz="2000" b="1" dirty="0">
                <a:solidFill>
                  <a:srgbClr val="EF8A06"/>
                </a:solidFill>
                <a:latin typeface="+mn-lt"/>
                <a:cs typeface="Calibri"/>
              </a:rPr>
            </a:br>
            <a:br>
              <a:rPr lang="ru-RU" sz="2000" b="1" dirty="0">
                <a:solidFill>
                  <a:srgbClr val="EF8A06"/>
                </a:solidFill>
                <a:latin typeface="+mn-lt"/>
                <a:cs typeface="Calibri"/>
                <a:sym typeface="Arial"/>
              </a:rPr>
            </a:br>
            <a:br>
              <a:rPr lang="ru-RU" sz="2000" b="1" dirty="0">
                <a:solidFill>
                  <a:srgbClr val="EF8A06"/>
                </a:solidFill>
                <a:latin typeface="+mn-lt"/>
                <a:cs typeface="Calibri"/>
                <a:sym typeface="Arial"/>
              </a:rPr>
            </a:br>
            <a:br>
              <a:rPr lang="ru-RU" sz="2000" b="1" dirty="0">
                <a:solidFill>
                  <a:srgbClr val="EF8A06"/>
                </a:solidFill>
                <a:latin typeface="+mn-lt"/>
                <a:cs typeface="Calibri"/>
                <a:sym typeface="Arial"/>
              </a:rPr>
            </a:br>
            <a:endParaRPr lang="en-US" sz="2000" b="1" dirty="0">
              <a:solidFill>
                <a:srgbClr val="EF8A06"/>
              </a:solidFill>
              <a:latin typeface="+mn-lt"/>
              <a:cs typeface="Calibri"/>
              <a:sym typeface="Arial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856DF41-FB9B-49C6-8CAE-23BF7C879118}"/>
              </a:ext>
            </a:extLst>
          </p:cNvPr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ABAECF5-3416-4E02-8EDA-C4B83C8F2BB4}"/>
              </a:ext>
            </a:extLst>
          </p:cNvPr>
          <p:cNvGrpSpPr/>
          <p:nvPr/>
        </p:nvGrpSpPr>
        <p:grpSpPr>
          <a:xfrm rot="16200000">
            <a:off x="-162606" y="375146"/>
            <a:ext cx="687467" cy="128016"/>
            <a:chOff x="480830" y="6580890"/>
            <a:chExt cx="9120370" cy="54656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E519631-6E18-4BF1-B853-E4DB8A3D94A3}"/>
                </a:ext>
              </a:extLst>
            </p:cNvPr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2817B4F-4D53-4249-8411-D0424F7F7CC0}"/>
                </a:ext>
              </a:extLst>
            </p:cNvPr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6F7E890-1263-46B2-9DC0-F9E22EDBBB9A}"/>
                </a:ext>
              </a:extLst>
            </p:cNvPr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C6AD2579-0174-4BCD-8333-32200571FCAF}"/>
                </a:ext>
              </a:extLst>
            </p:cNvPr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3C0F36B-46D4-493E-B4E6-84AE84676A4F}"/>
                </a:ext>
              </a:extLst>
            </p:cNvPr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C465954-3404-4227-B174-C56D2A86CD8E}"/>
                </a:ext>
              </a:extLst>
            </p:cNvPr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44432EDE-23B3-479F-BCAA-687B5B21CA4E}"/>
                </a:ext>
              </a:extLst>
            </p:cNvPr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2FE074FC-7692-453F-AB0E-2F1FAFFC1F8F}"/>
                </a:ext>
              </a:extLst>
            </p:cNvPr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Rectangle 2"/>
          <p:cNvSpPr/>
          <p:nvPr/>
        </p:nvSpPr>
        <p:spPr>
          <a:xfrm>
            <a:off x="998806" y="1239115"/>
            <a:ext cx="10086536" cy="152856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  <a:t>Увеличение инвентаря и времени использования социальных медиа представляет интерес для потенциальных рекламодателей для охвата аудитории.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  <a:t>При этом, технологии Scanners позволяют брендам контактировать с аудиторией в контенте интересующей тональности, положительной или отрицательной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  <a:t>И обеспечить максимальное вовлечение пользователей путем непрерывной аналитики семантики комментариев.</a:t>
            </a:r>
            <a:endParaRPr lang="ru-RU" sz="1500" dirty="0">
              <a:solidFill>
                <a:schemeClr val="dk1"/>
              </a:solidFill>
              <a:cs typeface="Calibri"/>
            </a:endParaRP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D169A92F-EEB3-3E48-A1EF-64F6FD38F46F}"/>
              </a:ext>
            </a:extLst>
          </p:cNvPr>
          <p:cNvSpPr txBox="1">
            <a:spLocks/>
          </p:cNvSpPr>
          <p:nvPr/>
        </p:nvSpPr>
        <p:spPr>
          <a:xfrm>
            <a:off x="1425678" y="5005184"/>
            <a:ext cx="2291603" cy="9491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СОЗДАНИЕ СЕГМЕНТОВ АУДИТОРИИ В DMP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ECCEA094-203B-FE43-9DE3-2531551B471D}"/>
              </a:ext>
            </a:extLst>
          </p:cNvPr>
          <p:cNvSpPr txBox="1">
            <a:spLocks/>
          </p:cNvSpPr>
          <p:nvPr/>
        </p:nvSpPr>
        <p:spPr>
          <a:xfrm>
            <a:off x="6413501" y="5005184"/>
            <a:ext cx="2082546" cy="949168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914400" eaLnBrk="1" latinLnBrk="0" hangingPunct="1">
              <a:lnSpc>
                <a:spcPct val="90000"/>
              </a:lnSpc>
              <a:spcBef>
                <a:spcPts val="1000"/>
              </a:spcBef>
              <a:buNone/>
              <a:defRPr sz="1600" b="1" kern="1200">
                <a:solidFill>
                  <a:srgbClr val="A5470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ОПРЕДЕЛЕНИЕ ОХВАТА АУДИТОРИИ</a:t>
            </a:r>
            <a:b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D169A92F-EEB3-3E48-A1EF-64F6FD38F46F}"/>
              </a:ext>
            </a:extLst>
          </p:cNvPr>
          <p:cNvSpPr txBox="1">
            <a:spLocks/>
          </p:cNvSpPr>
          <p:nvPr/>
        </p:nvSpPr>
        <p:spPr>
          <a:xfrm>
            <a:off x="3864078" y="5005184"/>
            <a:ext cx="2291603" cy="9491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СПИСКИ КЛЮЧЕВЫХ СЛОВ ДЛЯ ПОИСКА АУДИТОРИИ</a:t>
            </a:r>
          </a:p>
        </p:txBody>
      </p:sp>
      <p:sp>
        <p:nvSpPr>
          <p:cNvPr id="52" name="Freeform 30">
            <a:extLst>
              <a:ext uri="{FF2B5EF4-FFF2-40B4-BE49-F238E27FC236}">
                <a16:creationId xmlns:a16="http://schemas.microsoft.com/office/drawing/2014/main" id="{6296E8A2-12B7-7949-B4EA-AD4D1B8DC850}"/>
              </a:ext>
            </a:extLst>
          </p:cNvPr>
          <p:cNvSpPr/>
          <p:nvPr/>
        </p:nvSpPr>
        <p:spPr>
          <a:xfrm>
            <a:off x="9169032" y="3998517"/>
            <a:ext cx="1019607" cy="782388"/>
          </a:xfrm>
          <a:custGeom>
            <a:avLst/>
            <a:gdLst/>
            <a:ahLst/>
            <a:cxnLst/>
            <a:rect l="l" t="t" r="r" b="b"/>
            <a:pathLst>
              <a:path w="218777" h="167878">
                <a:moveTo>
                  <a:pt x="29914" y="120551"/>
                </a:moveTo>
                <a:cubicBezTo>
                  <a:pt x="25152" y="120551"/>
                  <a:pt x="21059" y="122262"/>
                  <a:pt x="17636" y="125685"/>
                </a:cubicBezTo>
                <a:cubicBezTo>
                  <a:pt x="14213" y="129108"/>
                  <a:pt x="12501" y="133201"/>
                  <a:pt x="12501" y="137964"/>
                </a:cubicBezTo>
                <a:cubicBezTo>
                  <a:pt x="12501" y="142726"/>
                  <a:pt x="14213" y="146819"/>
                  <a:pt x="17636" y="150242"/>
                </a:cubicBezTo>
                <a:cubicBezTo>
                  <a:pt x="21059" y="153665"/>
                  <a:pt x="25152" y="155377"/>
                  <a:pt x="29914" y="155377"/>
                </a:cubicBezTo>
                <a:cubicBezTo>
                  <a:pt x="34677" y="155377"/>
                  <a:pt x="38769" y="153665"/>
                  <a:pt x="42192" y="150242"/>
                </a:cubicBezTo>
                <a:cubicBezTo>
                  <a:pt x="45615" y="146819"/>
                  <a:pt x="47327" y="142726"/>
                  <a:pt x="47327" y="137964"/>
                </a:cubicBezTo>
                <a:cubicBezTo>
                  <a:pt x="47327" y="132904"/>
                  <a:pt x="45615" y="128736"/>
                  <a:pt x="42192" y="125462"/>
                </a:cubicBezTo>
                <a:cubicBezTo>
                  <a:pt x="38769" y="122188"/>
                  <a:pt x="34677" y="120551"/>
                  <a:pt x="29914" y="120551"/>
                </a:cubicBezTo>
                <a:close/>
                <a:moveTo>
                  <a:pt x="154037" y="114300"/>
                </a:moveTo>
                <a:cubicBezTo>
                  <a:pt x="148977" y="114300"/>
                  <a:pt x="144735" y="116012"/>
                  <a:pt x="141312" y="119435"/>
                </a:cubicBezTo>
                <a:cubicBezTo>
                  <a:pt x="137889" y="122858"/>
                  <a:pt x="136177" y="126950"/>
                  <a:pt x="136177" y="131713"/>
                </a:cubicBezTo>
                <a:cubicBezTo>
                  <a:pt x="136177" y="136475"/>
                  <a:pt x="137963" y="140568"/>
                  <a:pt x="141535" y="143991"/>
                </a:cubicBezTo>
                <a:cubicBezTo>
                  <a:pt x="145107" y="147414"/>
                  <a:pt x="149274" y="149126"/>
                  <a:pt x="154037" y="149126"/>
                </a:cubicBezTo>
                <a:cubicBezTo>
                  <a:pt x="158799" y="149126"/>
                  <a:pt x="162892" y="147414"/>
                  <a:pt x="166315" y="143991"/>
                </a:cubicBezTo>
                <a:cubicBezTo>
                  <a:pt x="169738" y="140568"/>
                  <a:pt x="171450" y="136475"/>
                  <a:pt x="171450" y="131713"/>
                </a:cubicBezTo>
                <a:cubicBezTo>
                  <a:pt x="171450" y="126950"/>
                  <a:pt x="169738" y="122858"/>
                  <a:pt x="166315" y="119435"/>
                </a:cubicBezTo>
                <a:cubicBezTo>
                  <a:pt x="162892" y="116012"/>
                  <a:pt x="158799" y="114300"/>
                  <a:pt x="154037" y="114300"/>
                </a:cubicBezTo>
                <a:close/>
                <a:moveTo>
                  <a:pt x="77688" y="37951"/>
                </a:moveTo>
                <a:cubicBezTo>
                  <a:pt x="72628" y="37951"/>
                  <a:pt x="68461" y="39663"/>
                  <a:pt x="65186" y="43086"/>
                </a:cubicBezTo>
                <a:cubicBezTo>
                  <a:pt x="61912" y="46509"/>
                  <a:pt x="60275" y="50602"/>
                  <a:pt x="60275" y="55364"/>
                </a:cubicBezTo>
                <a:cubicBezTo>
                  <a:pt x="60275" y="60127"/>
                  <a:pt x="61912" y="64219"/>
                  <a:pt x="65186" y="67642"/>
                </a:cubicBezTo>
                <a:cubicBezTo>
                  <a:pt x="68461" y="71066"/>
                  <a:pt x="72628" y="72777"/>
                  <a:pt x="77688" y="72777"/>
                </a:cubicBezTo>
                <a:cubicBezTo>
                  <a:pt x="82450" y="72777"/>
                  <a:pt x="86543" y="71066"/>
                  <a:pt x="89966" y="67642"/>
                </a:cubicBezTo>
                <a:cubicBezTo>
                  <a:pt x="93389" y="64219"/>
                  <a:pt x="95101" y="60127"/>
                  <a:pt x="95101" y="55364"/>
                </a:cubicBezTo>
                <a:cubicBezTo>
                  <a:pt x="95101" y="50602"/>
                  <a:pt x="93389" y="46509"/>
                  <a:pt x="89966" y="43086"/>
                </a:cubicBezTo>
                <a:cubicBezTo>
                  <a:pt x="86543" y="39663"/>
                  <a:pt x="82450" y="37951"/>
                  <a:pt x="77688" y="37951"/>
                </a:cubicBezTo>
                <a:close/>
                <a:moveTo>
                  <a:pt x="191988" y="17413"/>
                </a:moveTo>
                <a:cubicBezTo>
                  <a:pt x="194071" y="17413"/>
                  <a:pt x="195113" y="18455"/>
                  <a:pt x="195113" y="20538"/>
                </a:cubicBezTo>
                <a:cubicBezTo>
                  <a:pt x="195113" y="22622"/>
                  <a:pt x="194071" y="23664"/>
                  <a:pt x="191988" y="23664"/>
                </a:cubicBezTo>
                <a:cubicBezTo>
                  <a:pt x="188714" y="23664"/>
                  <a:pt x="186035" y="25152"/>
                  <a:pt x="183951" y="28129"/>
                </a:cubicBezTo>
                <a:cubicBezTo>
                  <a:pt x="183653" y="29022"/>
                  <a:pt x="182761" y="29468"/>
                  <a:pt x="181272" y="29468"/>
                </a:cubicBezTo>
                <a:cubicBezTo>
                  <a:pt x="180975" y="29468"/>
                  <a:pt x="180528" y="29170"/>
                  <a:pt x="179933" y="28575"/>
                </a:cubicBezTo>
                <a:cubicBezTo>
                  <a:pt x="177849" y="27384"/>
                  <a:pt x="177552" y="26045"/>
                  <a:pt x="179040" y="24557"/>
                </a:cubicBezTo>
                <a:cubicBezTo>
                  <a:pt x="182016" y="19794"/>
                  <a:pt x="186332" y="17413"/>
                  <a:pt x="191988" y="17413"/>
                </a:cubicBezTo>
                <a:close/>
                <a:moveTo>
                  <a:pt x="188862" y="12502"/>
                </a:moveTo>
                <a:cubicBezTo>
                  <a:pt x="184100" y="12502"/>
                  <a:pt x="180007" y="14213"/>
                  <a:pt x="176584" y="17636"/>
                </a:cubicBezTo>
                <a:cubicBezTo>
                  <a:pt x="173161" y="21059"/>
                  <a:pt x="171450" y="25152"/>
                  <a:pt x="171450" y="29915"/>
                </a:cubicBezTo>
                <a:cubicBezTo>
                  <a:pt x="171450" y="34975"/>
                  <a:pt x="173161" y="39142"/>
                  <a:pt x="176584" y="42416"/>
                </a:cubicBezTo>
                <a:cubicBezTo>
                  <a:pt x="180007" y="45690"/>
                  <a:pt x="184100" y="47327"/>
                  <a:pt x="188862" y="47327"/>
                </a:cubicBezTo>
                <a:cubicBezTo>
                  <a:pt x="193625" y="47327"/>
                  <a:pt x="197718" y="45616"/>
                  <a:pt x="201141" y="42193"/>
                </a:cubicBezTo>
                <a:cubicBezTo>
                  <a:pt x="204564" y="38770"/>
                  <a:pt x="206275" y="34677"/>
                  <a:pt x="206275" y="29915"/>
                </a:cubicBezTo>
                <a:cubicBezTo>
                  <a:pt x="206275" y="25152"/>
                  <a:pt x="204564" y="21059"/>
                  <a:pt x="201141" y="17636"/>
                </a:cubicBezTo>
                <a:cubicBezTo>
                  <a:pt x="197718" y="14213"/>
                  <a:pt x="193625" y="12502"/>
                  <a:pt x="188862" y="12502"/>
                </a:cubicBezTo>
                <a:close/>
                <a:moveTo>
                  <a:pt x="188862" y="0"/>
                </a:moveTo>
                <a:cubicBezTo>
                  <a:pt x="197197" y="0"/>
                  <a:pt x="204266" y="2902"/>
                  <a:pt x="210070" y="8707"/>
                </a:cubicBezTo>
                <a:cubicBezTo>
                  <a:pt x="215875" y="14511"/>
                  <a:pt x="218777" y="21580"/>
                  <a:pt x="218777" y="29915"/>
                </a:cubicBezTo>
                <a:cubicBezTo>
                  <a:pt x="218777" y="38249"/>
                  <a:pt x="215875" y="45393"/>
                  <a:pt x="210070" y="51346"/>
                </a:cubicBezTo>
                <a:cubicBezTo>
                  <a:pt x="204266" y="57299"/>
                  <a:pt x="197197" y="60275"/>
                  <a:pt x="188862" y="60275"/>
                </a:cubicBezTo>
                <a:cubicBezTo>
                  <a:pt x="187969" y="60275"/>
                  <a:pt x="187374" y="60127"/>
                  <a:pt x="187077" y="59829"/>
                </a:cubicBezTo>
                <a:lnTo>
                  <a:pt x="171003" y="106710"/>
                </a:lnTo>
                <a:cubicBezTo>
                  <a:pt x="179635" y="112663"/>
                  <a:pt x="183951" y="120997"/>
                  <a:pt x="183951" y="131713"/>
                </a:cubicBezTo>
                <a:cubicBezTo>
                  <a:pt x="183951" y="140047"/>
                  <a:pt x="181049" y="147117"/>
                  <a:pt x="175245" y="152921"/>
                </a:cubicBezTo>
                <a:cubicBezTo>
                  <a:pt x="169440" y="158725"/>
                  <a:pt x="162371" y="161627"/>
                  <a:pt x="154037" y="161627"/>
                </a:cubicBezTo>
                <a:cubicBezTo>
                  <a:pt x="145702" y="161627"/>
                  <a:pt x="138559" y="158725"/>
                  <a:pt x="132605" y="152921"/>
                </a:cubicBezTo>
                <a:cubicBezTo>
                  <a:pt x="126652" y="147117"/>
                  <a:pt x="123676" y="140047"/>
                  <a:pt x="123676" y="131713"/>
                </a:cubicBezTo>
                <a:cubicBezTo>
                  <a:pt x="123676" y="124272"/>
                  <a:pt x="126057" y="117723"/>
                  <a:pt x="130819" y="112068"/>
                </a:cubicBezTo>
                <a:lnTo>
                  <a:pt x="97780" y="77688"/>
                </a:lnTo>
                <a:cubicBezTo>
                  <a:pt x="91827" y="83046"/>
                  <a:pt x="85129" y="85725"/>
                  <a:pt x="77688" y="85725"/>
                </a:cubicBezTo>
                <a:cubicBezTo>
                  <a:pt x="75009" y="85725"/>
                  <a:pt x="72330" y="85279"/>
                  <a:pt x="69651" y="84386"/>
                </a:cubicBezTo>
                <a:lnTo>
                  <a:pt x="53578" y="119211"/>
                </a:lnTo>
                <a:cubicBezTo>
                  <a:pt x="58043" y="124569"/>
                  <a:pt x="60275" y="130820"/>
                  <a:pt x="60275" y="137964"/>
                </a:cubicBezTo>
                <a:cubicBezTo>
                  <a:pt x="60275" y="146298"/>
                  <a:pt x="57298" y="153367"/>
                  <a:pt x="51345" y="159172"/>
                </a:cubicBezTo>
                <a:cubicBezTo>
                  <a:pt x="45392" y="164976"/>
                  <a:pt x="38248" y="167878"/>
                  <a:pt x="29914" y="167878"/>
                </a:cubicBezTo>
                <a:cubicBezTo>
                  <a:pt x="21580" y="167878"/>
                  <a:pt x="14510" y="164976"/>
                  <a:pt x="8706" y="159172"/>
                </a:cubicBezTo>
                <a:cubicBezTo>
                  <a:pt x="2902" y="153367"/>
                  <a:pt x="0" y="146298"/>
                  <a:pt x="0" y="137964"/>
                </a:cubicBezTo>
                <a:cubicBezTo>
                  <a:pt x="0" y="129629"/>
                  <a:pt x="2902" y="122486"/>
                  <a:pt x="8706" y="116532"/>
                </a:cubicBezTo>
                <a:cubicBezTo>
                  <a:pt x="14510" y="110579"/>
                  <a:pt x="21580" y="107603"/>
                  <a:pt x="29914" y="107603"/>
                </a:cubicBezTo>
                <a:cubicBezTo>
                  <a:pt x="34081" y="107603"/>
                  <a:pt x="38546" y="108645"/>
                  <a:pt x="43309" y="110728"/>
                </a:cubicBezTo>
                <a:lnTo>
                  <a:pt x="58489" y="78581"/>
                </a:lnTo>
                <a:cubicBezTo>
                  <a:pt x="51048" y="72628"/>
                  <a:pt x="47327" y="64889"/>
                  <a:pt x="47327" y="55364"/>
                </a:cubicBezTo>
                <a:cubicBezTo>
                  <a:pt x="47327" y="47030"/>
                  <a:pt x="50303" y="39886"/>
                  <a:pt x="56257" y="33933"/>
                </a:cubicBezTo>
                <a:cubicBezTo>
                  <a:pt x="62210" y="27980"/>
                  <a:pt x="69353" y="25003"/>
                  <a:pt x="77688" y="25003"/>
                </a:cubicBezTo>
                <a:cubicBezTo>
                  <a:pt x="86022" y="25003"/>
                  <a:pt x="93092" y="27980"/>
                  <a:pt x="98896" y="33933"/>
                </a:cubicBezTo>
                <a:cubicBezTo>
                  <a:pt x="104700" y="39886"/>
                  <a:pt x="107602" y="47030"/>
                  <a:pt x="107602" y="55364"/>
                </a:cubicBezTo>
                <a:cubicBezTo>
                  <a:pt x="107602" y="59531"/>
                  <a:pt x="106858" y="63550"/>
                  <a:pt x="105370" y="67419"/>
                </a:cubicBezTo>
                <a:lnTo>
                  <a:pt x="141089" y="104477"/>
                </a:lnTo>
                <a:cubicBezTo>
                  <a:pt x="145256" y="102394"/>
                  <a:pt x="149572" y="101352"/>
                  <a:pt x="154037" y="101352"/>
                </a:cubicBezTo>
                <a:cubicBezTo>
                  <a:pt x="154632" y="101352"/>
                  <a:pt x="155451" y="101426"/>
                  <a:pt x="156492" y="101575"/>
                </a:cubicBezTo>
                <a:cubicBezTo>
                  <a:pt x="157534" y="101724"/>
                  <a:pt x="158353" y="101799"/>
                  <a:pt x="158948" y="101799"/>
                </a:cubicBezTo>
                <a:lnTo>
                  <a:pt x="174575" y="56704"/>
                </a:lnTo>
                <a:cubicBezTo>
                  <a:pt x="163859" y="51048"/>
                  <a:pt x="158502" y="42118"/>
                  <a:pt x="158502" y="29915"/>
                </a:cubicBezTo>
                <a:cubicBezTo>
                  <a:pt x="158502" y="21580"/>
                  <a:pt x="161478" y="14511"/>
                  <a:pt x="167431" y="8707"/>
                </a:cubicBezTo>
                <a:cubicBezTo>
                  <a:pt x="173384" y="2902"/>
                  <a:pt x="180528" y="0"/>
                  <a:pt x="188862" y="0"/>
                </a:cubicBezTo>
                <a:close/>
              </a:path>
            </a:pathLst>
          </a:custGeom>
          <a:solidFill>
            <a:srgbClr val="EF8A0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57150" tIns="28575" rIns="57150" bIns="285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00"/>
          </a:p>
        </p:txBody>
      </p:sp>
      <p:sp>
        <p:nvSpPr>
          <p:cNvPr id="53" name="Объект 2">
            <a:extLst>
              <a:ext uri="{FF2B5EF4-FFF2-40B4-BE49-F238E27FC236}">
                <a16:creationId xmlns:a16="http://schemas.microsoft.com/office/drawing/2014/main" id="{ECCEA094-203B-FE43-9DE3-2531551B471D}"/>
              </a:ext>
            </a:extLst>
          </p:cNvPr>
          <p:cNvSpPr txBox="1">
            <a:spLocks/>
          </p:cNvSpPr>
          <p:nvPr/>
        </p:nvSpPr>
        <p:spPr>
          <a:xfrm>
            <a:off x="8637563" y="5005184"/>
            <a:ext cx="2082546" cy="9491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НЕПРЕРЫВНАЯ АНАЛИТИКА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AFB9F82E-C132-7649-8DD4-F8A3B62FD930}"/>
              </a:ext>
            </a:extLst>
          </p:cNvPr>
          <p:cNvSpPr txBox="1">
            <a:spLocks/>
          </p:cNvSpPr>
          <p:nvPr/>
        </p:nvSpPr>
        <p:spPr>
          <a:xfrm>
            <a:off x="274317" y="156795"/>
            <a:ext cx="11535410" cy="523220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algn="ctr"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ВОЗМОЖНОСТИ ДЛЯ РЕКЛАМОДАТЕЛЕЙ </a:t>
            </a:r>
            <a:endParaRPr lang="ru-RU" dirty="0"/>
          </a:p>
        </p:txBody>
      </p:sp>
      <p:sp>
        <p:nvSpPr>
          <p:cNvPr id="25" name="Freeform 72">
            <a:extLst>
              <a:ext uri="{FF2B5EF4-FFF2-40B4-BE49-F238E27FC236}">
                <a16:creationId xmlns:a16="http://schemas.microsoft.com/office/drawing/2014/main" id="{B4803D44-6F49-814B-A56E-46E4AFD51B54}"/>
              </a:ext>
            </a:extLst>
          </p:cNvPr>
          <p:cNvSpPr/>
          <p:nvPr/>
        </p:nvSpPr>
        <p:spPr>
          <a:xfrm>
            <a:off x="7047779" y="3966915"/>
            <a:ext cx="813990" cy="813990"/>
          </a:xfrm>
          <a:custGeom>
            <a:avLst/>
            <a:gdLst/>
            <a:ahLst/>
            <a:cxnLst/>
            <a:rect l="l" t="t" r="r" b="b"/>
            <a:pathLst>
              <a:path w="204490" h="204490">
                <a:moveTo>
                  <a:pt x="157163" y="146447"/>
                </a:moveTo>
                <a:cubicBezTo>
                  <a:pt x="152400" y="162521"/>
                  <a:pt x="145108" y="175617"/>
                  <a:pt x="135285" y="185738"/>
                </a:cubicBezTo>
                <a:cubicBezTo>
                  <a:pt x="146596" y="181273"/>
                  <a:pt x="156716" y="174576"/>
                  <a:pt x="165646" y="165646"/>
                </a:cubicBezTo>
                <a:cubicBezTo>
                  <a:pt x="168623" y="162669"/>
                  <a:pt x="170706" y="160288"/>
                  <a:pt x="171897" y="158502"/>
                </a:cubicBezTo>
                <a:cubicBezTo>
                  <a:pt x="169813" y="154335"/>
                  <a:pt x="164902" y="150317"/>
                  <a:pt x="157163" y="146447"/>
                </a:cubicBezTo>
                <a:close/>
                <a:moveTo>
                  <a:pt x="47328" y="146447"/>
                </a:moveTo>
                <a:cubicBezTo>
                  <a:pt x="39589" y="150317"/>
                  <a:pt x="34677" y="154335"/>
                  <a:pt x="32594" y="158502"/>
                </a:cubicBezTo>
                <a:cubicBezTo>
                  <a:pt x="42119" y="170706"/>
                  <a:pt x="54174" y="179785"/>
                  <a:pt x="68759" y="185738"/>
                </a:cubicBezTo>
                <a:cubicBezTo>
                  <a:pt x="59234" y="175320"/>
                  <a:pt x="52090" y="162223"/>
                  <a:pt x="47328" y="146447"/>
                </a:cubicBezTo>
                <a:close/>
                <a:moveTo>
                  <a:pt x="106264" y="135731"/>
                </a:moveTo>
                <a:lnTo>
                  <a:pt x="106264" y="191988"/>
                </a:lnTo>
                <a:cubicBezTo>
                  <a:pt x="112217" y="191393"/>
                  <a:pt x="116682" y="190798"/>
                  <a:pt x="119658" y="190203"/>
                </a:cubicBezTo>
                <a:cubicBezTo>
                  <a:pt x="134243" y="182166"/>
                  <a:pt x="144810" y="166688"/>
                  <a:pt x="151359" y="143768"/>
                </a:cubicBezTo>
                <a:cubicBezTo>
                  <a:pt x="139452" y="139006"/>
                  <a:pt x="124421" y="136327"/>
                  <a:pt x="106264" y="135731"/>
                </a:cubicBezTo>
                <a:close/>
                <a:moveTo>
                  <a:pt x="99566" y="135731"/>
                </a:moveTo>
                <a:cubicBezTo>
                  <a:pt x="82302" y="135731"/>
                  <a:pt x="66824" y="138410"/>
                  <a:pt x="53132" y="143768"/>
                </a:cubicBezTo>
                <a:cubicBezTo>
                  <a:pt x="59680" y="166092"/>
                  <a:pt x="70247" y="181571"/>
                  <a:pt x="84832" y="190203"/>
                </a:cubicBezTo>
                <a:cubicBezTo>
                  <a:pt x="91381" y="191393"/>
                  <a:pt x="96292" y="191988"/>
                  <a:pt x="99566" y="191988"/>
                </a:cubicBezTo>
                <a:close/>
                <a:moveTo>
                  <a:pt x="163414" y="107603"/>
                </a:moveTo>
                <a:cubicBezTo>
                  <a:pt x="162818" y="119807"/>
                  <a:pt x="161330" y="130671"/>
                  <a:pt x="158949" y="140196"/>
                </a:cubicBezTo>
                <a:cubicBezTo>
                  <a:pt x="166688" y="143768"/>
                  <a:pt x="172343" y="148084"/>
                  <a:pt x="175915" y="153144"/>
                </a:cubicBezTo>
                <a:cubicBezTo>
                  <a:pt x="185143" y="139750"/>
                  <a:pt x="190500" y="124569"/>
                  <a:pt x="191989" y="107603"/>
                </a:cubicBezTo>
                <a:close/>
                <a:moveTo>
                  <a:pt x="106264" y="107603"/>
                </a:moveTo>
                <a:lnTo>
                  <a:pt x="106264" y="129034"/>
                </a:lnTo>
                <a:cubicBezTo>
                  <a:pt x="124123" y="129630"/>
                  <a:pt x="139750" y="132457"/>
                  <a:pt x="153144" y="137517"/>
                </a:cubicBezTo>
                <a:cubicBezTo>
                  <a:pt x="155526" y="127992"/>
                  <a:pt x="156865" y="118021"/>
                  <a:pt x="157163" y="107603"/>
                </a:cubicBezTo>
                <a:close/>
                <a:moveTo>
                  <a:pt x="12502" y="107603"/>
                </a:moveTo>
                <a:cubicBezTo>
                  <a:pt x="13990" y="125165"/>
                  <a:pt x="19348" y="140345"/>
                  <a:pt x="28575" y="153144"/>
                </a:cubicBezTo>
                <a:cubicBezTo>
                  <a:pt x="32147" y="148084"/>
                  <a:pt x="37803" y="143768"/>
                  <a:pt x="45542" y="140196"/>
                </a:cubicBezTo>
                <a:cubicBezTo>
                  <a:pt x="43160" y="130671"/>
                  <a:pt x="41672" y="119807"/>
                  <a:pt x="41077" y="107603"/>
                </a:cubicBezTo>
                <a:close/>
                <a:moveTo>
                  <a:pt x="154037" y="70545"/>
                </a:moveTo>
                <a:cubicBezTo>
                  <a:pt x="140345" y="75903"/>
                  <a:pt x="124421" y="78730"/>
                  <a:pt x="106264" y="79028"/>
                </a:cubicBezTo>
                <a:lnTo>
                  <a:pt x="106264" y="101352"/>
                </a:lnTo>
                <a:lnTo>
                  <a:pt x="157163" y="101352"/>
                </a:lnTo>
                <a:cubicBezTo>
                  <a:pt x="157163" y="91827"/>
                  <a:pt x="156121" y="81558"/>
                  <a:pt x="154037" y="70545"/>
                </a:cubicBezTo>
                <a:close/>
                <a:moveTo>
                  <a:pt x="50453" y="70545"/>
                </a:moveTo>
                <a:cubicBezTo>
                  <a:pt x="48369" y="81558"/>
                  <a:pt x="47328" y="91827"/>
                  <a:pt x="47328" y="101352"/>
                </a:cubicBezTo>
                <a:lnTo>
                  <a:pt x="55811" y="101352"/>
                </a:lnTo>
                <a:cubicBezTo>
                  <a:pt x="57894" y="101352"/>
                  <a:pt x="58936" y="102394"/>
                  <a:pt x="58936" y="104478"/>
                </a:cubicBezTo>
                <a:cubicBezTo>
                  <a:pt x="58936" y="106561"/>
                  <a:pt x="57894" y="107603"/>
                  <a:pt x="55811" y="107603"/>
                </a:cubicBezTo>
                <a:lnTo>
                  <a:pt x="47328" y="107603"/>
                </a:lnTo>
                <a:cubicBezTo>
                  <a:pt x="47625" y="118021"/>
                  <a:pt x="48965" y="127992"/>
                  <a:pt x="51346" y="137517"/>
                </a:cubicBezTo>
                <a:cubicBezTo>
                  <a:pt x="65038" y="132457"/>
                  <a:pt x="81112" y="129630"/>
                  <a:pt x="99566" y="129034"/>
                </a:cubicBezTo>
                <a:lnTo>
                  <a:pt x="99566" y="107603"/>
                </a:lnTo>
                <a:lnTo>
                  <a:pt x="71438" y="107603"/>
                </a:lnTo>
                <a:cubicBezTo>
                  <a:pt x="69354" y="107603"/>
                  <a:pt x="68312" y="106561"/>
                  <a:pt x="68312" y="104478"/>
                </a:cubicBezTo>
                <a:cubicBezTo>
                  <a:pt x="68312" y="102394"/>
                  <a:pt x="69354" y="101352"/>
                  <a:pt x="71438" y="101352"/>
                </a:cubicBezTo>
                <a:lnTo>
                  <a:pt x="99566" y="101352"/>
                </a:lnTo>
                <a:lnTo>
                  <a:pt x="99566" y="79028"/>
                </a:lnTo>
                <a:cubicBezTo>
                  <a:pt x="82302" y="79028"/>
                  <a:pt x="65931" y="76200"/>
                  <a:pt x="50453" y="70545"/>
                </a:cubicBezTo>
                <a:close/>
                <a:moveTo>
                  <a:pt x="177255" y="53132"/>
                </a:moveTo>
                <a:cubicBezTo>
                  <a:pt x="173980" y="58787"/>
                  <a:pt x="168176" y="63699"/>
                  <a:pt x="159842" y="67866"/>
                </a:cubicBezTo>
                <a:cubicBezTo>
                  <a:pt x="162223" y="78879"/>
                  <a:pt x="163414" y="90041"/>
                  <a:pt x="163414" y="101352"/>
                </a:cubicBezTo>
                <a:lnTo>
                  <a:pt x="191989" y="101352"/>
                </a:lnTo>
                <a:cubicBezTo>
                  <a:pt x="191989" y="84088"/>
                  <a:pt x="187077" y="68015"/>
                  <a:pt x="177255" y="53132"/>
                </a:cubicBezTo>
                <a:close/>
                <a:moveTo>
                  <a:pt x="27236" y="53132"/>
                </a:moveTo>
                <a:cubicBezTo>
                  <a:pt x="17413" y="67717"/>
                  <a:pt x="12502" y="83790"/>
                  <a:pt x="12502" y="101352"/>
                </a:cubicBezTo>
                <a:lnTo>
                  <a:pt x="41077" y="101352"/>
                </a:lnTo>
                <a:cubicBezTo>
                  <a:pt x="41077" y="90041"/>
                  <a:pt x="42268" y="78879"/>
                  <a:pt x="44649" y="67866"/>
                </a:cubicBezTo>
                <a:cubicBezTo>
                  <a:pt x="36314" y="63699"/>
                  <a:pt x="30510" y="58787"/>
                  <a:pt x="27236" y="53132"/>
                </a:cubicBezTo>
                <a:close/>
                <a:moveTo>
                  <a:pt x="135285" y="18753"/>
                </a:moveTo>
                <a:cubicBezTo>
                  <a:pt x="145405" y="28873"/>
                  <a:pt x="152996" y="43160"/>
                  <a:pt x="158056" y="61615"/>
                </a:cubicBezTo>
                <a:cubicBezTo>
                  <a:pt x="166390" y="57448"/>
                  <a:pt x="171450" y="52685"/>
                  <a:pt x="173236" y="47328"/>
                </a:cubicBezTo>
                <a:cubicBezTo>
                  <a:pt x="171748" y="45244"/>
                  <a:pt x="169218" y="42416"/>
                  <a:pt x="165646" y="38844"/>
                </a:cubicBezTo>
                <a:cubicBezTo>
                  <a:pt x="156716" y="29915"/>
                  <a:pt x="146596" y="23217"/>
                  <a:pt x="135285" y="18753"/>
                </a:cubicBezTo>
                <a:close/>
                <a:moveTo>
                  <a:pt x="68759" y="18753"/>
                </a:moveTo>
                <a:cubicBezTo>
                  <a:pt x="53578" y="25003"/>
                  <a:pt x="41077" y="34528"/>
                  <a:pt x="31254" y="47328"/>
                </a:cubicBezTo>
                <a:cubicBezTo>
                  <a:pt x="33040" y="52685"/>
                  <a:pt x="38100" y="57448"/>
                  <a:pt x="46435" y="61615"/>
                </a:cubicBezTo>
                <a:cubicBezTo>
                  <a:pt x="51495" y="43756"/>
                  <a:pt x="58936" y="29468"/>
                  <a:pt x="68759" y="18753"/>
                </a:cubicBezTo>
                <a:close/>
                <a:moveTo>
                  <a:pt x="106264" y="12502"/>
                </a:moveTo>
                <a:lnTo>
                  <a:pt x="106264" y="72777"/>
                </a:lnTo>
                <a:cubicBezTo>
                  <a:pt x="124123" y="72182"/>
                  <a:pt x="139452" y="69354"/>
                  <a:pt x="152251" y="64294"/>
                </a:cubicBezTo>
                <a:cubicBezTo>
                  <a:pt x="145703" y="39291"/>
                  <a:pt x="134839" y="22622"/>
                  <a:pt x="119658" y="14288"/>
                </a:cubicBezTo>
                <a:cubicBezTo>
                  <a:pt x="116682" y="13692"/>
                  <a:pt x="112217" y="13097"/>
                  <a:pt x="106264" y="12502"/>
                </a:cubicBezTo>
                <a:close/>
                <a:moveTo>
                  <a:pt x="99566" y="12502"/>
                </a:moveTo>
                <a:cubicBezTo>
                  <a:pt x="96292" y="12502"/>
                  <a:pt x="91381" y="13097"/>
                  <a:pt x="84832" y="14288"/>
                </a:cubicBezTo>
                <a:cubicBezTo>
                  <a:pt x="69652" y="22622"/>
                  <a:pt x="58787" y="39291"/>
                  <a:pt x="52239" y="64294"/>
                </a:cubicBezTo>
                <a:cubicBezTo>
                  <a:pt x="65634" y="69652"/>
                  <a:pt x="81409" y="72480"/>
                  <a:pt x="99566" y="72777"/>
                </a:cubicBezTo>
                <a:close/>
                <a:moveTo>
                  <a:pt x="102245" y="0"/>
                </a:moveTo>
                <a:cubicBezTo>
                  <a:pt x="131118" y="0"/>
                  <a:pt x="155228" y="9972"/>
                  <a:pt x="174576" y="29915"/>
                </a:cubicBezTo>
                <a:cubicBezTo>
                  <a:pt x="194519" y="49262"/>
                  <a:pt x="204490" y="73372"/>
                  <a:pt x="204490" y="102245"/>
                </a:cubicBezTo>
                <a:cubicBezTo>
                  <a:pt x="204490" y="131118"/>
                  <a:pt x="194519" y="155228"/>
                  <a:pt x="174576" y="174576"/>
                </a:cubicBezTo>
                <a:cubicBezTo>
                  <a:pt x="155228" y="194519"/>
                  <a:pt x="131118" y="204490"/>
                  <a:pt x="102245" y="204490"/>
                </a:cubicBezTo>
                <a:cubicBezTo>
                  <a:pt x="73968" y="204490"/>
                  <a:pt x="49858" y="194519"/>
                  <a:pt x="29915" y="174576"/>
                </a:cubicBezTo>
                <a:cubicBezTo>
                  <a:pt x="9972" y="154633"/>
                  <a:pt x="0" y="130522"/>
                  <a:pt x="0" y="102245"/>
                </a:cubicBezTo>
                <a:cubicBezTo>
                  <a:pt x="0" y="73968"/>
                  <a:pt x="9972" y="49858"/>
                  <a:pt x="29915" y="29915"/>
                </a:cubicBezTo>
                <a:cubicBezTo>
                  <a:pt x="49858" y="9972"/>
                  <a:pt x="73968" y="0"/>
                  <a:pt x="102245" y="0"/>
                </a:cubicBezTo>
                <a:close/>
              </a:path>
            </a:pathLst>
          </a:custGeom>
          <a:solidFill>
            <a:srgbClr val="EF8A0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57150" tIns="28575" rIns="57150" bIns="285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25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2106981C-D4DE-994C-8D14-23FED129EA0A}"/>
              </a:ext>
            </a:extLst>
          </p:cNvPr>
          <p:cNvSpPr/>
          <p:nvPr/>
        </p:nvSpPr>
        <p:spPr>
          <a:xfrm>
            <a:off x="4602412" y="3998517"/>
            <a:ext cx="806408" cy="782388"/>
          </a:xfrm>
          <a:custGeom>
            <a:avLst/>
            <a:gdLst/>
            <a:ahLst/>
            <a:cxnLst/>
            <a:rect l="l" t="t" r="r" b="b"/>
            <a:pathLst>
              <a:path w="209848" h="203597">
                <a:moveTo>
                  <a:pt x="96888" y="162074"/>
                </a:moveTo>
                <a:cubicBezTo>
                  <a:pt x="93018" y="162074"/>
                  <a:pt x="89669" y="163487"/>
                  <a:pt x="86842" y="166315"/>
                </a:cubicBezTo>
                <a:cubicBezTo>
                  <a:pt x="84014" y="169143"/>
                  <a:pt x="82600" y="172491"/>
                  <a:pt x="82600" y="176361"/>
                </a:cubicBezTo>
                <a:cubicBezTo>
                  <a:pt x="82600" y="180231"/>
                  <a:pt x="84014" y="183579"/>
                  <a:pt x="86842" y="186407"/>
                </a:cubicBezTo>
                <a:cubicBezTo>
                  <a:pt x="89669" y="189235"/>
                  <a:pt x="93018" y="190649"/>
                  <a:pt x="96888" y="190649"/>
                </a:cubicBezTo>
                <a:lnTo>
                  <a:pt x="182613" y="190649"/>
                </a:lnTo>
                <a:cubicBezTo>
                  <a:pt x="186780" y="190649"/>
                  <a:pt x="190203" y="189235"/>
                  <a:pt x="192882" y="186407"/>
                </a:cubicBezTo>
                <a:cubicBezTo>
                  <a:pt x="195561" y="183579"/>
                  <a:pt x="196900" y="180231"/>
                  <a:pt x="196900" y="176361"/>
                </a:cubicBezTo>
                <a:cubicBezTo>
                  <a:pt x="196900" y="172491"/>
                  <a:pt x="195561" y="169143"/>
                  <a:pt x="192882" y="166315"/>
                </a:cubicBezTo>
                <a:cubicBezTo>
                  <a:pt x="190203" y="163487"/>
                  <a:pt x="186780" y="162074"/>
                  <a:pt x="182613" y="162074"/>
                </a:cubicBezTo>
                <a:close/>
                <a:moveTo>
                  <a:pt x="27236" y="162074"/>
                </a:moveTo>
                <a:cubicBezTo>
                  <a:pt x="23069" y="162074"/>
                  <a:pt x="19646" y="163487"/>
                  <a:pt x="16967" y="166315"/>
                </a:cubicBezTo>
                <a:cubicBezTo>
                  <a:pt x="14288" y="169143"/>
                  <a:pt x="12948" y="172491"/>
                  <a:pt x="12948" y="176361"/>
                </a:cubicBezTo>
                <a:cubicBezTo>
                  <a:pt x="12948" y="180231"/>
                  <a:pt x="14288" y="183579"/>
                  <a:pt x="16967" y="186407"/>
                </a:cubicBezTo>
                <a:cubicBezTo>
                  <a:pt x="19646" y="189235"/>
                  <a:pt x="23069" y="190649"/>
                  <a:pt x="27236" y="190649"/>
                </a:cubicBezTo>
                <a:lnTo>
                  <a:pt x="30361" y="190649"/>
                </a:lnTo>
                <a:cubicBezTo>
                  <a:pt x="34231" y="190649"/>
                  <a:pt x="37580" y="189235"/>
                  <a:pt x="40407" y="186407"/>
                </a:cubicBezTo>
                <a:cubicBezTo>
                  <a:pt x="43235" y="183579"/>
                  <a:pt x="44649" y="180231"/>
                  <a:pt x="44649" y="176361"/>
                </a:cubicBezTo>
                <a:cubicBezTo>
                  <a:pt x="44649" y="172491"/>
                  <a:pt x="43235" y="169143"/>
                  <a:pt x="40407" y="166315"/>
                </a:cubicBezTo>
                <a:cubicBezTo>
                  <a:pt x="37580" y="163487"/>
                  <a:pt x="34231" y="162074"/>
                  <a:pt x="30361" y="162074"/>
                </a:cubicBezTo>
                <a:close/>
                <a:moveTo>
                  <a:pt x="96888" y="149572"/>
                </a:moveTo>
                <a:lnTo>
                  <a:pt x="182613" y="149572"/>
                </a:lnTo>
                <a:cubicBezTo>
                  <a:pt x="190054" y="149572"/>
                  <a:pt x="196454" y="152176"/>
                  <a:pt x="201811" y="157385"/>
                </a:cubicBezTo>
                <a:cubicBezTo>
                  <a:pt x="207169" y="162594"/>
                  <a:pt x="209848" y="168920"/>
                  <a:pt x="209848" y="176361"/>
                </a:cubicBezTo>
                <a:cubicBezTo>
                  <a:pt x="209848" y="183802"/>
                  <a:pt x="207169" y="190202"/>
                  <a:pt x="201811" y="195560"/>
                </a:cubicBezTo>
                <a:cubicBezTo>
                  <a:pt x="196454" y="200918"/>
                  <a:pt x="190054" y="203597"/>
                  <a:pt x="182613" y="203597"/>
                </a:cubicBezTo>
                <a:lnTo>
                  <a:pt x="96888" y="203597"/>
                </a:lnTo>
                <a:cubicBezTo>
                  <a:pt x="89446" y="203597"/>
                  <a:pt x="83121" y="200918"/>
                  <a:pt x="77912" y="195560"/>
                </a:cubicBezTo>
                <a:cubicBezTo>
                  <a:pt x="72703" y="190202"/>
                  <a:pt x="70098" y="183802"/>
                  <a:pt x="70098" y="176361"/>
                </a:cubicBezTo>
                <a:cubicBezTo>
                  <a:pt x="70098" y="168920"/>
                  <a:pt x="72703" y="162594"/>
                  <a:pt x="77912" y="157385"/>
                </a:cubicBezTo>
                <a:cubicBezTo>
                  <a:pt x="83121" y="152176"/>
                  <a:pt x="89446" y="149572"/>
                  <a:pt x="96888" y="149572"/>
                </a:cubicBezTo>
                <a:close/>
                <a:moveTo>
                  <a:pt x="27236" y="149572"/>
                </a:moveTo>
                <a:lnTo>
                  <a:pt x="30361" y="149572"/>
                </a:lnTo>
                <a:cubicBezTo>
                  <a:pt x="37803" y="149572"/>
                  <a:pt x="44128" y="152176"/>
                  <a:pt x="49337" y="157385"/>
                </a:cubicBezTo>
                <a:cubicBezTo>
                  <a:pt x="54546" y="162594"/>
                  <a:pt x="57150" y="168920"/>
                  <a:pt x="57150" y="176361"/>
                </a:cubicBezTo>
                <a:cubicBezTo>
                  <a:pt x="57150" y="183802"/>
                  <a:pt x="54546" y="190202"/>
                  <a:pt x="49337" y="195560"/>
                </a:cubicBezTo>
                <a:cubicBezTo>
                  <a:pt x="44128" y="200918"/>
                  <a:pt x="37803" y="203597"/>
                  <a:pt x="30361" y="203597"/>
                </a:cubicBezTo>
                <a:lnTo>
                  <a:pt x="27236" y="203597"/>
                </a:lnTo>
                <a:cubicBezTo>
                  <a:pt x="19795" y="203597"/>
                  <a:pt x="13395" y="200918"/>
                  <a:pt x="8037" y="195560"/>
                </a:cubicBezTo>
                <a:cubicBezTo>
                  <a:pt x="2679" y="190202"/>
                  <a:pt x="0" y="183802"/>
                  <a:pt x="0" y="176361"/>
                </a:cubicBezTo>
                <a:cubicBezTo>
                  <a:pt x="0" y="168920"/>
                  <a:pt x="2679" y="162594"/>
                  <a:pt x="8037" y="157385"/>
                </a:cubicBezTo>
                <a:cubicBezTo>
                  <a:pt x="13395" y="152176"/>
                  <a:pt x="19795" y="149572"/>
                  <a:pt x="27236" y="149572"/>
                </a:cubicBezTo>
                <a:close/>
                <a:moveTo>
                  <a:pt x="96888" y="89297"/>
                </a:moveTo>
                <a:cubicBezTo>
                  <a:pt x="93018" y="89297"/>
                  <a:pt x="89669" y="90710"/>
                  <a:pt x="86842" y="93538"/>
                </a:cubicBezTo>
                <a:cubicBezTo>
                  <a:pt x="84014" y="96366"/>
                  <a:pt x="82600" y="99715"/>
                  <a:pt x="82600" y="103584"/>
                </a:cubicBezTo>
                <a:cubicBezTo>
                  <a:pt x="82600" y="107454"/>
                  <a:pt x="84014" y="110802"/>
                  <a:pt x="86842" y="113630"/>
                </a:cubicBezTo>
                <a:cubicBezTo>
                  <a:pt x="89669" y="116458"/>
                  <a:pt x="93018" y="117872"/>
                  <a:pt x="96888" y="117872"/>
                </a:cubicBezTo>
                <a:lnTo>
                  <a:pt x="182613" y="117872"/>
                </a:lnTo>
                <a:cubicBezTo>
                  <a:pt x="186482" y="117872"/>
                  <a:pt x="189831" y="116458"/>
                  <a:pt x="192658" y="113630"/>
                </a:cubicBezTo>
                <a:cubicBezTo>
                  <a:pt x="195486" y="110802"/>
                  <a:pt x="196900" y="107454"/>
                  <a:pt x="196900" y="103584"/>
                </a:cubicBezTo>
                <a:cubicBezTo>
                  <a:pt x="196900" y="99417"/>
                  <a:pt x="195561" y="95994"/>
                  <a:pt x="192882" y="93315"/>
                </a:cubicBezTo>
                <a:cubicBezTo>
                  <a:pt x="190203" y="90636"/>
                  <a:pt x="186780" y="89297"/>
                  <a:pt x="182613" y="89297"/>
                </a:cubicBezTo>
                <a:close/>
                <a:moveTo>
                  <a:pt x="27236" y="89297"/>
                </a:moveTo>
                <a:cubicBezTo>
                  <a:pt x="23069" y="89297"/>
                  <a:pt x="19646" y="90636"/>
                  <a:pt x="16967" y="93315"/>
                </a:cubicBezTo>
                <a:cubicBezTo>
                  <a:pt x="14288" y="95994"/>
                  <a:pt x="12948" y="99417"/>
                  <a:pt x="12948" y="103584"/>
                </a:cubicBezTo>
                <a:cubicBezTo>
                  <a:pt x="12948" y="107454"/>
                  <a:pt x="14362" y="110802"/>
                  <a:pt x="17190" y="113630"/>
                </a:cubicBezTo>
                <a:cubicBezTo>
                  <a:pt x="20018" y="116458"/>
                  <a:pt x="23366" y="117872"/>
                  <a:pt x="27236" y="117872"/>
                </a:cubicBezTo>
                <a:lnTo>
                  <a:pt x="30361" y="117872"/>
                </a:lnTo>
                <a:cubicBezTo>
                  <a:pt x="34231" y="117872"/>
                  <a:pt x="37580" y="116458"/>
                  <a:pt x="40407" y="113630"/>
                </a:cubicBezTo>
                <a:cubicBezTo>
                  <a:pt x="43235" y="110802"/>
                  <a:pt x="44649" y="107454"/>
                  <a:pt x="44649" y="103584"/>
                </a:cubicBezTo>
                <a:cubicBezTo>
                  <a:pt x="44649" y="99417"/>
                  <a:pt x="43235" y="95994"/>
                  <a:pt x="40407" y="93315"/>
                </a:cubicBezTo>
                <a:cubicBezTo>
                  <a:pt x="37580" y="90636"/>
                  <a:pt x="34231" y="89297"/>
                  <a:pt x="30361" y="89297"/>
                </a:cubicBezTo>
                <a:close/>
                <a:moveTo>
                  <a:pt x="96888" y="76349"/>
                </a:moveTo>
                <a:lnTo>
                  <a:pt x="182613" y="76349"/>
                </a:lnTo>
                <a:cubicBezTo>
                  <a:pt x="190352" y="76349"/>
                  <a:pt x="196826" y="78953"/>
                  <a:pt x="202035" y="84162"/>
                </a:cubicBezTo>
                <a:cubicBezTo>
                  <a:pt x="207244" y="89371"/>
                  <a:pt x="209848" y="95845"/>
                  <a:pt x="209848" y="103584"/>
                </a:cubicBezTo>
                <a:cubicBezTo>
                  <a:pt x="209848" y="111025"/>
                  <a:pt x="207169" y="117351"/>
                  <a:pt x="201811" y="122560"/>
                </a:cubicBezTo>
                <a:cubicBezTo>
                  <a:pt x="196454" y="127769"/>
                  <a:pt x="190054" y="130373"/>
                  <a:pt x="182613" y="130373"/>
                </a:cubicBezTo>
                <a:lnTo>
                  <a:pt x="96888" y="130373"/>
                </a:lnTo>
                <a:cubicBezTo>
                  <a:pt x="89446" y="130373"/>
                  <a:pt x="83121" y="127769"/>
                  <a:pt x="77912" y="122560"/>
                </a:cubicBezTo>
                <a:cubicBezTo>
                  <a:pt x="72703" y="117351"/>
                  <a:pt x="70098" y="111025"/>
                  <a:pt x="70098" y="103584"/>
                </a:cubicBezTo>
                <a:cubicBezTo>
                  <a:pt x="70098" y="96143"/>
                  <a:pt x="72703" y="89743"/>
                  <a:pt x="77912" y="84385"/>
                </a:cubicBezTo>
                <a:cubicBezTo>
                  <a:pt x="83121" y="79027"/>
                  <a:pt x="89446" y="76349"/>
                  <a:pt x="96888" y="76349"/>
                </a:cubicBezTo>
                <a:close/>
                <a:moveTo>
                  <a:pt x="27236" y="76349"/>
                </a:moveTo>
                <a:lnTo>
                  <a:pt x="30361" y="76349"/>
                </a:lnTo>
                <a:cubicBezTo>
                  <a:pt x="37803" y="76349"/>
                  <a:pt x="44128" y="79027"/>
                  <a:pt x="49337" y="84385"/>
                </a:cubicBezTo>
                <a:cubicBezTo>
                  <a:pt x="54546" y="89743"/>
                  <a:pt x="57150" y="96143"/>
                  <a:pt x="57150" y="103584"/>
                </a:cubicBezTo>
                <a:cubicBezTo>
                  <a:pt x="57150" y="111025"/>
                  <a:pt x="54546" y="117351"/>
                  <a:pt x="49337" y="122560"/>
                </a:cubicBezTo>
                <a:cubicBezTo>
                  <a:pt x="44128" y="127769"/>
                  <a:pt x="37803" y="130373"/>
                  <a:pt x="30361" y="130373"/>
                </a:cubicBezTo>
                <a:lnTo>
                  <a:pt x="27236" y="130373"/>
                </a:lnTo>
                <a:cubicBezTo>
                  <a:pt x="19795" y="130373"/>
                  <a:pt x="13395" y="127769"/>
                  <a:pt x="8037" y="122560"/>
                </a:cubicBezTo>
                <a:cubicBezTo>
                  <a:pt x="2679" y="117351"/>
                  <a:pt x="0" y="111025"/>
                  <a:pt x="0" y="103584"/>
                </a:cubicBezTo>
                <a:cubicBezTo>
                  <a:pt x="0" y="95845"/>
                  <a:pt x="2605" y="89371"/>
                  <a:pt x="7814" y="84162"/>
                </a:cubicBezTo>
                <a:cubicBezTo>
                  <a:pt x="13023" y="78953"/>
                  <a:pt x="19497" y="76349"/>
                  <a:pt x="27236" y="76349"/>
                </a:cubicBezTo>
                <a:close/>
                <a:moveTo>
                  <a:pt x="96888" y="12948"/>
                </a:moveTo>
                <a:cubicBezTo>
                  <a:pt x="93018" y="12948"/>
                  <a:pt x="89669" y="14362"/>
                  <a:pt x="86842" y="17189"/>
                </a:cubicBezTo>
                <a:cubicBezTo>
                  <a:pt x="84014" y="20017"/>
                  <a:pt x="82600" y="23366"/>
                  <a:pt x="82600" y="27235"/>
                </a:cubicBezTo>
                <a:cubicBezTo>
                  <a:pt x="82600" y="31105"/>
                  <a:pt x="84014" y="34453"/>
                  <a:pt x="86842" y="37281"/>
                </a:cubicBezTo>
                <a:cubicBezTo>
                  <a:pt x="89669" y="40109"/>
                  <a:pt x="93018" y="41523"/>
                  <a:pt x="96888" y="41523"/>
                </a:cubicBezTo>
                <a:lnTo>
                  <a:pt x="182613" y="41523"/>
                </a:lnTo>
                <a:cubicBezTo>
                  <a:pt x="186780" y="41523"/>
                  <a:pt x="190203" y="40109"/>
                  <a:pt x="192882" y="37281"/>
                </a:cubicBezTo>
                <a:cubicBezTo>
                  <a:pt x="195561" y="34453"/>
                  <a:pt x="196900" y="31105"/>
                  <a:pt x="196900" y="27235"/>
                </a:cubicBezTo>
                <a:cubicBezTo>
                  <a:pt x="196900" y="23366"/>
                  <a:pt x="195561" y="20017"/>
                  <a:pt x="192882" y="17189"/>
                </a:cubicBezTo>
                <a:cubicBezTo>
                  <a:pt x="190203" y="14362"/>
                  <a:pt x="186780" y="12948"/>
                  <a:pt x="182613" y="12948"/>
                </a:cubicBezTo>
                <a:close/>
                <a:moveTo>
                  <a:pt x="27236" y="12948"/>
                </a:moveTo>
                <a:cubicBezTo>
                  <a:pt x="23069" y="12948"/>
                  <a:pt x="19646" y="14362"/>
                  <a:pt x="16967" y="17189"/>
                </a:cubicBezTo>
                <a:cubicBezTo>
                  <a:pt x="14288" y="20017"/>
                  <a:pt x="12948" y="23366"/>
                  <a:pt x="12948" y="27235"/>
                </a:cubicBezTo>
                <a:cubicBezTo>
                  <a:pt x="12948" y="31105"/>
                  <a:pt x="14288" y="34453"/>
                  <a:pt x="16967" y="37281"/>
                </a:cubicBezTo>
                <a:cubicBezTo>
                  <a:pt x="19646" y="40109"/>
                  <a:pt x="23069" y="41523"/>
                  <a:pt x="27236" y="41523"/>
                </a:cubicBezTo>
                <a:lnTo>
                  <a:pt x="30361" y="41523"/>
                </a:lnTo>
                <a:cubicBezTo>
                  <a:pt x="34231" y="41523"/>
                  <a:pt x="37580" y="40109"/>
                  <a:pt x="40407" y="37281"/>
                </a:cubicBezTo>
                <a:cubicBezTo>
                  <a:pt x="43235" y="34453"/>
                  <a:pt x="44649" y="31105"/>
                  <a:pt x="44649" y="27235"/>
                </a:cubicBezTo>
                <a:cubicBezTo>
                  <a:pt x="44649" y="23366"/>
                  <a:pt x="43235" y="20017"/>
                  <a:pt x="40407" y="17189"/>
                </a:cubicBezTo>
                <a:cubicBezTo>
                  <a:pt x="37580" y="14362"/>
                  <a:pt x="34231" y="12948"/>
                  <a:pt x="30361" y="12948"/>
                </a:cubicBezTo>
                <a:close/>
                <a:moveTo>
                  <a:pt x="96888" y="0"/>
                </a:moveTo>
                <a:lnTo>
                  <a:pt x="182613" y="0"/>
                </a:lnTo>
                <a:cubicBezTo>
                  <a:pt x="190054" y="0"/>
                  <a:pt x="196454" y="2679"/>
                  <a:pt x="201811" y="8036"/>
                </a:cubicBezTo>
                <a:cubicBezTo>
                  <a:pt x="207169" y="13394"/>
                  <a:pt x="209848" y="19794"/>
                  <a:pt x="209848" y="27235"/>
                </a:cubicBezTo>
                <a:cubicBezTo>
                  <a:pt x="209848" y="34677"/>
                  <a:pt x="207169" y="41002"/>
                  <a:pt x="201811" y="46211"/>
                </a:cubicBezTo>
                <a:cubicBezTo>
                  <a:pt x="196454" y="51420"/>
                  <a:pt x="190054" y="54024"/>
                  <a:pt x="182613" y="54024"/>
                </a:cubicBezTo>
                <a:lnTo>
                  <a:pt x="96888" y="54024"/>
                </a:lnTo>
                <a:cubicBezTo>
                  <a:pt x="89446" y="54024"/>
                  <a:pt x="83121" y="51420"/>
                  <a:pt x="77912" y="46211"/>
                </a:cubicBezTo>
                <a:cubicBezTo>
                  <a:pt x="72703" y="41002"/>
                  <a:pt x="70098" y="34677"/>
                  <a:pt x="70098" y="27235"/>
                </a:cubicBezTo>
                <a:cubicBezTo>
                  <a:pt x="70098" y="19794"/>
                  <a:pt x="72703" y="13394"/>
                  <a:pt x="77912" y="8036"/>
                </a:cubicBezTo>
                <a:cubicBezTo>
                  <a:pt x="83121" y="2679"/>
                  <a:pt x="89446" y="0"/>
                  <a:pt x="96888" y="0"/>
                </a:cubicBezTo>
                <a:close/>
                <a:moveTo>
                  <a:pt x="27236" y="0"/>
                </a:moveTo>
                <a:lnTo>
                  <a:pt x="30361" y="0"/>
                </a:lnTo>
                <a:cubicBezTo>
                  <a:pt x="37803" y="0"/>
                  <a:pt x="44128" y="2679"/>
                  <a:pt x="49337" y="8036"/>
                </a:cubicBezTo>
                <a:cubicBezTo>
                  <a:pt x="54546" y="13394"/>
                  <a:pt x="57150" y="19794"/>
                  <a:pt x="57150" y="27235"/>
                </a:cubicBezTo>
                <a:cubicBezTo>
                  <a:pt x="57150" y="34677"/>
                  <a:pt x="54546" y="41002"/>
                  <a:pt x="49337" y="46211"/>
                </a:cubicBezTo>
                <a:cubicBezTo>
                  <a:pt x="44128" y="51420"/>
                  <a:pt x="37803" y="54024"/>
                  <a:pt x="30361" y="54024"/>
                </a:cubicBezTo>
                <a:lnTo>
                  <a:pt x="27236" y="54024"/>
                </a:lnTo>
                <a:cubicBezTo>
                  <a:pt x="19795" y="54024"/>
                  <a:pt x="13395" y="51420"/>
                  <a:pt x="8037" y="46211"/>
                </a:cubicBezTo>
                <a:cubicBezTo>
                  <a:pt x="2679" y="41002"/>
                  <a:pt x="0" y="34677"/>
                  <a:pt x="0" y="27235"/>
                </a:cubicBezTo>
                <a:cubicBezTo>
                  <a:pt x="0" y="19794"/>
                  <a:pt x="2679" y="13394"/>
                  <a:pt x="8037" y="8036"/>
                </a:cubicBezTo>
                <a:cubicBezTo>
                  <a:pt x="13395" y="2679"/>
                  <a:pt x="19795" y="0"/>
                  <a:pt x="27236" y="0"/>
                </a:cubicBezTo>
                <a:close/>
              </a:path>
            </a:pathLst>
          </a:custGeom>
          <a:solidFill>
            <a:srgbClr val="EF8A0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57150" tIns="28575" rIns="57150" bIns="285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25"/>
          </a:p>
        </p:txBody>
      </p:sp>
      <p:sp>
        <p:nvSpPr>
          <p:cNvPr id="27" name="Freeform 38">
            <a:extLst>
              <a:ext uri="{FF2B5EF4-FFF2-40B4-BE49-F238E27FC236}">
                <a16:creationId xmlns:a16="http://schemas.microsoft.com/office/drawing/2014/main" id="{4F669527-1B62-BB4E-98A7-4A42E5A6A6F0}"/>
              </a:ext>
            </a:extLst>
          </p:cNvPr>
          <p:cNvSpPr/>
          <p:nvPr/>
        </p:nvSpPr>
        <p:spPr>
          <a:xfrm>
            <a:off x="2177065" y="3995297"/>
            <a:ext cx="788827" cy="788827"/>
          </a:xfrm>
          <a:custGeom>
            <a:avLst/>
            <a:gdLst/>
            <a:ahLst/>
            <a:cxnLst/>
            <a:rect l="l" t="t" r="r" b="b"/>
            <a:pathLst>
              <a:path w="206276" h="206276">
                <a:moveTo>
                  <a:pt x="167878" y="120551"/>
                </a:moveTo>
                <a:cubicBezTo>
                  <a:pt x="165497" y="120551"/>
                  <a:pt x="163339" y="121444"/>
                  <a:pt x="161404" y="123230"/>
                </a:cubicBezTo>
                <a:cubicBezTo>
                  <a:pt x="159470" y="125016"/>
                  <a:pt x="158502" y="127248"/>
                  <a:pt x="158502" y="129927"/>
                </a:cubicBezTo>
                <a:lnTo>
                  <a:pt x="158502" y="184398"/>
                </a:lnTo>
                <a:cubicBezTo>
                  <a:pt x="158502" y="186780"/>
                  <a:pt x="159470" y="188938"/>
                  <a:pt x="161404" y="190872"/>
                </a:cubicBezTo>
                <a:cubicBezTo>
                  <a:pt x="163339" y="192807"/>
                  <a:pt x="165497" y="193774"/>
                  <a:pt x="167878" y="193774"/>
                </a:cubicBezTo>
                <a:lnTo>
                  <a:pt x="184398" y="193774"/>
                </a:lnTo>
                <a:cubicBezTo>
                  <a:pt x="186780" y="193774"/>
                  <a:pt x="188938" y="192807"/>
                  <a:pt x="190872" y="190872"/>
                </a:cubicBezTo>
                <a:cubicBezTo>
                  <a:pt x="192807" y="188938"/>
                  <a:pt x="193775" y="186780"/>
                  <a:pt x="193775" y="184398"/>
                </a:cubicBezTo>
                <a:lnTo>
                  <a:pt x="193775" y="129927"/>
                </a:lnTo>
                <a:cubicBezTo>
                  <a:pt x="193775" y="127248"/>
                  <a:pt x="192807" y="125016"/>
                  <a:pt x="190872" y="123230"/>
                </a:cubicBezTo>
                <a:cubicBezTo>
                  <a:pt x="188938" y="121444"/>
                  <a:pt x="186780" y="120551"/>
                  <a:pt x="184398" y="120551"/>
                </a:cubicBezTo>
                <a:close/>
                <a:moveTo>
                  <a:pt x="21878" y="120551"/>
                </a:moveTo>
                <a:cubicBezTo>
                  <a:pt x="19497" y="120551"/>
                  <a:pt x="17339" y="121444"/>
                  <a:pt x="15404" y="123230"/>
                </a:cubicBezTo>
                <a:cubicBezTo>
                  <a:pt x="13469" y="125016"/>
                  <a:pt x="12502" y="127248"/>
                  <a:pt x="12502" y="129927"/>
                </a:cubicBezTo>
                <a:lnTo>
                  <a:pt x="12502" y="184398"/>
                </a:lnTo>
                <a:cubicBezTo>
                  <a:pt x="12502" y="186780"/>
                  <a:pt x="13469" y="188938"/>
                  <a:pt x="15404" y="190872"/>
                </a:cubicBezTo>
                <a:cubicBezTo>
                  <a:pt x="17339" y="192807"/>
                  <a:pt x="19497" y="193774"/>
                  <a:pt x="21878" y="193774"/>
                </a:cubicBezTo>
                <a:lnTo>
                  <a:pt x="114300" y="193774"/>
                </a:lnTo>
                <a:cubicBezTo>
                  <a:pt x="116979" y="193774"/>
                  <a:pt x="119212" y="192807"/>
                  <a:pt x="120998" y="190872"/>
                </a:cubicBezTo>
                <a:cubicBezTo>
                  <a:pt x="122784" y="188938"/>
                  <a:pt x="123677" y="186780"/>
                  <a:pt x="123677" y="184398"/>
                </a:cubicBezTo>
                <a:lnTo>
                  <a:pt x="123677" y="129927"/>
                </a:lnTo>
                <a:cubicBezTo>
                  <a:pt x="123677" y="127248"/>
                  <a:pt x="122784" y="125016"/>
                  <a:pt x="120998" y="123230"/>
                </a:cubicBezTo>
                <a:cubicBezTo>
                  <a:pt x="119212" y="121444"/>
                  <a:pt x="116979" y="120551"/>
                  <a:pt x="114300" y="120551"/>
                </a:cubicBezTo>
                <a:close/>
                <a:moveTo>
                  <a:pt x="167878" y="108049"/>
                </a:moveTo>
                <a:lnTo>
                  <a:pt x="184398" y="108049"/>
                </a:lnTo>
                <a:cubicBezTo>
                  <a:pt x="190352" y="108049"/>
                  <a:pt x="195486" y="110207"/>
                  <a:pt x="199802" y="114523"/>
                </a:cubicBezTo>
                <a:cubicBezTo>
                  <a:pt x="204118" y="118839"/>
                  <a:pt x="206276" y="123974"/>
                  <a:pt x="206276" y="129927"/>
                </a:cubicBezTo>
                <a:lnTo>
                  <a:pt x="206276" y="184398"/>
                </a:lnTo>
                <a:cubicBezTo>
                  <a:pt x="206276" y="190351"/>
                  <a:pt x="204118" y="195486"/>
                  <a:pt x="199802" y="199802"/>
                </a:cubicBezTo>
                <a:cubicBezTo>
                  <a:pt x="195486" y="204118"/>
                  <a:pt x="190352" y="206276"/>
                  <a:pt x="184398" y="206276"/>
                </a:cubicBezTo>
                <a:lnTo>
                  <a:pt x="167878" y="206276"/>
                </a:lnTo>
                <a:cubicBezTo>
                  <a:pt x="161925" y="206276"/>
                  <a:pt x="156791" y="204118"/>
                  <a:pt x="152475" y="199802"/>
                </a:cubicBezTo>
                <a:cubicBezTo>
                  <a:pt x="148159" y="195486"/>
                  <a:pt x="146001" y="190351"/>
                  <a:pt x="146001" y="184398"/>
                </a:cubicBezTo>
                <a:lnTo>
                  <a:pt x="146001" y="129927"/>
                </a:lnTo>
                <a:cubicBezTo>
                  <a:pt x="146001" y="123974"/>
                  <a:pt x="148159" y="118839"/>
                  <a:pt x="152475" y="114523"/>
                </a:cubicBezTo>
                <a:cubicBezTo>
                  <a:pt x="156791" y="110207"/>
                  <a:pt x="161925" y="108049"/>
                  <a:pt x="167878" y="108049"/>
                </a:cubicBezTo>
                <a:close/>
                <a:moveTo>
                  <a:pt x="21878" y="108049"/>
                </a:moveTo>
                <a:lnTo>
                  <a:pt x="114300" y="108049"/>
                </a:lnTo>
                <a:cubicBezTo>
                  <a:pt x="120551" y="108049"/>
                  <a:pt x="125835" y="110207"/>
                  <a:pt x="130151" y="114523"/>
                </a:cubicBezTo>
                <a:cubicBezTo>
                  <a:pt x="134467" y="118839"/>
                  <a:pt x="136625" y="123974"/>
                  <a:pt x="136625" y="129927"/>
                </a:cubicBezTo>
                <a:lnTo>
                  <a:pt x="136625" y="184398"/>
                </a:lnTo>
                <a:cubicBezTo>
                  <a:pt x="136625" y="190351"/>
                  <a:pt x="134467" y="195486"/>
                  <a:pt x="130151" y="199802"/>
                </a:cubicBezTo>
                <a:cubicBezTo>
                  <a:pt x="125835" y="204118"/>
                  <a:pt x="120551" y="206276"/>
                  <a:pt x="114300" y="206276"/>
                </a:cubicBezTo>
                <a:lnTo>
                  <a:pt x="21878" y="206276"/>
                </a:lnTo>
                <a:cubicBezTo>
                  <a:pt x="15925" y="206276"/>
                  <a:pt x="10790" y="204118"/>
                  <a:pt x="6474" y="199802"/>
                </a:cubicBezTo>
                <a:cubicBezTo>
                  <a:pt x="2158" y="195486"/>
                  <a:pt x="0" y="190351"/>
                  <a:pt x="0" y="184398"/>
                </a:cubicBezTo>
                <a:lnTo>
                  <a:pt x="0" y="129927"/>
                </a:lnTo>
                <a:cubicBezTo>
                  <a:pt x="0" y="123974"/>
                  <a:pt x="2158" y="118839"/>
                  <a:pt x="6474" y="114523"/>
                </a:cubicBezTo>
                <a:cubicBezTo>
                  <a:pt x="10790" y="110207"/>
                  <a:pt x="15925" y="108049"/>
                  <a:pt x="21878" y="108049"/>
                </a:cubicBezTo>
                <a:close/>
                <a:moveTo>
                  <a:pt x="22771" y="55141"/>
                </a:moveTo>
                <a:cubicBezTo>
                  <a:pt x="23515" y="55141"/>
                  <a:pt x="24259" y="55513"/>
                  <a:pt x="25003" y="56257"/>
                </a:cubicBezTo>
                <a:cubicBezTo>
                  <a:pt x="25599" y="56853"/>
                  <a:pt x="25896" y="57597"/>
                  <a:pt x="25896" y="58490"/>
                </a:cubicBezTo>
                <a:cubicBezTo>
                  <a:pt x="25896" y="59383"/>
                  <a:pt x="25599" y="60127"/>
                  <a:pt x="25003" y="60722"/>
                </a:cubicBezTo>
                <a:cubicBezTo>
                  <a:pt x="24408" y="61317"/>
                  <a:pt x="23664" y="61615"/>
                  <a:pt x="22771" y="61615"/>
                </a:cubicBezTo>
                <a:cubicBezTo>
                  <a:pt x="21878" y="61615"/>
                  <a:pt x="21134" y="61317"/>
                  <a:pt x="20539" y="60722"/>
                </a:cubicBezTo>
                <a:cubicBezTo>
                  <a:pt x="19943" y="60127"/>
                  <a:pt x="19646" y="59383"/>
                  <a:pt x="19646" y="58490"/>
                </a:cubicBezTo>
                <a:cubicBezTo>
                  <a:pt x="19646" y="57597"/>
                  <a:pt x="19943" y="56853"/>
                  <a:pt x="20539" y="56257"/>
                </a:cubicBezTo>
                <a:cubicBezTo>
                  <a:pt x="21283" y="55513"/>
                  <a:pt x="22027" y="55141"/>
                  <a:pt x="22771" y="55141"/>
                </a:cubicBezTo>
                <a:close/>
                <a:moveTo>
                  <a:pt x="34826" y="25450"/>
                </a:moveTo>
                <a:lnTo>
                  <a:pt x="55811" y="25450"/>
                </a:lnTo>
                <a:cubicBezTo>
                  <a:pt x="57894" y="25450"/>
                  <a:pt x="58936" y="26492"/>
                  <a:pt x="58936" y="28575"/>
                </a:cubicBezTo>
                <a:cubicBezTo>
                  <a:pt x="58936" y="30659"/>
                  <a:pt x="57894" y="31701"/>
                  <a:pt x="55811" y="31701"/>
                </a:cubicBezTo>
                <a:lnTo>
                  <a:pt x="34826" y="31701"/>
                </a:lnTo>
                <a:cubicBezTo>
                  <a:pt x="30659" y="31701"/>
                  <a:pt x="28575" y="35124"/>
                  <a:pt x="28575" y="41970"/>
                </a:cubicBezTo>
                <a:lnTo>
                  <a:pt x="28575" y="47774"/>
                </a:lnTo>
                <a:cubicBezTo>
                  <a:pt x="28575" y="49858"/>
                  <a:pt x="27534" y="50899"/>
                  <a:pt x="25450" y="50899"/>
                </a:cubicBezTo>
                <a:cubicBezTo>
                  <a:pt x="23366" y="50899"/>
                  <a:pt x="22325" y="49858"/>
                  <a:pt x="22325" y="47774"/>
                </a:cubicBezTo>
                <a:lnTo>
                  <a:pt x="22325" y="41970"/>
                </a:lnTo>
                <a:cubicBezTo>
                  <a:pt x="22325" y="37505"/>
                  <a:pt x="23441" y="33635"/>
                  <a:pt x="25673" y="30361"/>
                </a:cubicBezTo>
                <a:cubicBezTo>
                  <a:pt x="27906" y="27087"/>
                  <a:pt x="30957" y="25450"/>
                  <a:pt x="34826" y="25450"/>
                </a:cubicBezTo>
                <a:close/>
                <a:moveTo>
                  <a:pt x="21878" y="12502"/>
                </a:moveTo>
                <a:cubicBezTo>
                  <a:pt x="19497" y="12502"/>
                  <a:pt x="17339" y="13469"/>
                  <a:pt x="15404" y="15404"/>
                </a:cubicBezTo>
                <a:cubicBezTo>
                  <a:pt x="13469" y="17339"/>
                  <a:pt x="12502" y="19497"/>
                  <a:pt x="12502" y="21878"/>
                </a:cubicBezTo>
                <a:lnTo>
                  <a:pt x="12502" y="76349"/>
                </a:lnTo>
                <a:cubicBezTo>
                  <a:pt x="12502" y="79028"/>
                  <a:pt x="13469" y="81260"/>
                  <a:pt x="15404" y="83046"/>
                </a:cubicBezTo>
                <a:cubicBezTo>
                  <a:pt x="17339" y="84832"/>
                  <a:pt x="19497" y="85725"/>
                  <a:pt x="21878" y="85725"/>
                </a:cubicBezTo>
                <a:lnTo>
                  <a:pt x="181273" y="85725"/>
                </a:lnTo>
                <a:cubicBezTo>
                  <a:pt x="183654" y="85725"/>
                  <a:pt x="185812" y="84832"/>
                  <a:pt x="187747" y="83046"/>
                </a:cubicBezTo>
                <a:cubicBezTo>
                  <a:pt x="189682" y="81260"/>
                  <a:pt x="190649" y="79028"/>
                  <a:pt x="190649" y="76349"/>
                </a:cubicBezTo>
                <a:lnTo>
                  <a:pt x="190649" y="21878"/>
                </a:lnTo>
                <a:cubicBezTo>
                  <a:pt x="190649" y="19497"/>
                  <a:pt x="189682" y="17339"/>
                  <a:pt x="187747" y="15404"/>
                </a:cubicBezTo>
                <a:cubicBezTo>
                  <a:pt x="185812" y="13469"/>
                  <a:pt x="183654" y="12502"/>
                  <a:pt x="181273" y="12502"/>
                </a:cubicBezTo>
                <a:close/>
                <a:moveTo>
                  <a:pt x="21878" y="0"/>
                </a:moveTo>
                <a:lnTo>
                  <a:pt x="181273" y="0"/>
                </a:lnTo>
                <a:cubicBezTo>
                  <a:pt x="187226" y="0"/>
                  <a:pt x="192361" y="2158"/>
                  <a:pt x="196677" y="6474"/>
                </a:cubicBezTo>
                <a:cubicBezTo>
                  <a:pt x="200993" y="10790"/>
                  <a:pt x="203151" y="15925"/>
                  <a:pt x="203151" y="21878"/>
                </a:cubicBezTo>
                <a:lnTo>
                  <a:pt x="203151" y="76349"/>
                </a:lnTo>
                <a:cubicBezTo>
                  <a:pt x="203151" y="82302"/>
                  <a:pt x="200993" y="87437"/>
                  <a:pt x="196677" y="91753"/>
                </a:cubicBezTo>
                <a:cubicBezTo>
                  <a:pt x="192361" y="96069"/>
                  <a:pt x="187226" y="98227"/>
                  <a:pt x="181273" y="98227"/>
                </a:cubicBezTo>
                <a:lnTo>
                  <a:pt x="21878" y="98227"/>
                </a:lnTo>
                <a:cubicBezTo>
                  <a:pt x="15925" y="98227"/>
                  <a:pt x="10790" y="96069"/>
                  <a:pt x="6474" y="91753"/>
                </a:cubicBezTo>
                <a:cubicBezTo>
                  <a:pt x="2158" y="87437"/>
                  <a:pt x="0" y="82302"/>
                  <a:pt x="0" y="76349"/>
                </a:cubicBezTo>
                <a:lnTo>
                  <a:pt x="0" y="21878"/>
                </a:lnTo>
                <a:cubicBezTo>
                  <a:pt x="0" y="15925"/>
                  <a:pt x="2158" y="10790"/>
                  <a:pt x="6474" y="6474"/>
                </a:cubicBezTo>
                <a:cubicBezTo>
                  <a:pt x="10790" y="2158"/>
                  <a:pt x="15925" y="0"/>
                  <a:pt x="21878" y="0"/>
                </a:cubicBezTo>
                <a:close/>
              </a:path>
            </a:pathLst>
          </a:custGeom>
          <a:solidFill>
            <a:srgbClr val="EF8A0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57150" tIns="28575" rIns="57150" bIns="2857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1125"/>
          </a:p>
        </p:txBody>
      </p:sp>
    </p:spTree>
    <p:extLst>
      <p:ext uri="{BB962C8B-B14F-4D97-AF65-F5344CB8AC3E}">
        <p14:creationId xmlns:p14="http://schemas.microsoft.com/office/powerpoint/2010/main" val="314781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425700"/>
            <a:ext cx="12192000" cy="1841501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ru-RU" sz="6000" dirty="0"/>
              <a:t>Продолжаем…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75" y="5497987"/>
            <a:ext cx="2095443" cy="3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1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ПРОДОЛЖАЕМ…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/>
          <p:cNvSpPr txBox="1">
            <a:spLocks/>
          </p:cNvSpPr>
          <p:nvPr/>
        </p:nvSpPr>
        <p:spPr>
          <a:xfrm>
            <a:off x="0" y="1993902"/>
            <a:ext cx="12192000" cy="3606799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ru-RU" sz="2400" dirty="0">
                <a:solidFill>
                  <a:srgbClr val="772900"/>
                </a:solidFill>
                <a:sym typeface="Arial"/>
              </a:rPr>
              <a:t>Мы изучили </a:t>
            </a:r>
            <a:br>
              <a:rPr lang="ru-RU" sz="2400" dirty="0">
                <a:solidFill>
                  <a:srgbClr val="772900"/>
                </a:solidFill>
                <a:sym typeface="Arial"/>
              </a:rPr>
            </a:br>
            <a:r>
              <a:rPr lang="ru-RU" sz="2400" dirty="0">
                <a:solidFill>
                  <a:srgbClr val="772900"/>
                </a:solidFill>
                <a:sym typeface="Arial"/>
              </a:rPr>
              <a:t>как изменились сегменты активных пользователей, как на эти цифры</a:t>
            </a:r>
            <a:br>
              <a:rPr lang="ru-RU" sz="2400" dirty="0">
                <a:solidFill>
                  <a:srgbClr val="772900"/>
                </a:solidFill>
                <a:sym typeface="Arial"/>
              </a:rPr>
            </a:br>
            <a:r>
              <a:rPr lang="ru-RU" sz="2400" dirty="0">
                <a:solidFill>
                  <a:srgbClr val="772900"/>
                </a:solidFill>
                <a:sym typeface="Arial"/>
              </a:rPr>
              <a:t>повлияли новые обстоятельства, и какой направленности</a:t>
            </a:r>
            <a:br>
              <a:rPr lang="ru-RU" sz="2400" dirty="0">
                <a:solidFill>
                  <a:srgbClr val="772900"/>
                </a:solidFill>
                <a:sym typeface="Arial"/>
              </a:rPr>
            </a:br>
            <a:r>
              <a:rPr lang="ru-RU" sz="2400" dirty="0">
                <a:solidFill>
                  <a:srgbClr val="772900"/>
                </a:solidFill>
                <a:sym typeface="Arial"/>
              </a:rPr>
              <a:t>доминировал контент в этой время.</a:t>
            </a:r>
            <a:br>
              <a:rPr lang="ru-RU" sz="1600" dirty="0">
                <a:sym typeface="Arial"/>
              </a:rPr>
            </a:br>
            <a:br>
              <a:rPr lang="ru-RU" sz="1600" dirty="0">
                <a:sym typeface="Arial"/>
              </a:rPr>
            </a:br>
            <a:r>
              <a:rPr lang="ru-RU" sz="1600" dirty="0">
                <a:sym typeface="Arial"/>
              </a:rPr>
              <a:t>Рассмотрим подробнее данные в целом, как повели себя тематические сегменты в общей выборке.</a:t>
            </a:r>
            <a:br>
              <a:rPr lang="ru-RU" sz="1600" dirty="0">
                <a:sym typeface="Arial"/>
              </a:rPr>
            </a:br>
            <a:br>
              <a:rPr lang="ru-RU" sz="1600" dirty="0">
                <a:sym typeface="Arial"/>
              </a:rPr>
            </a:br>
            <a:r>
              <a:rPr lang="ru-RU" sz="2400" dirty="0">
                <a:sym typeface="Arial"/>
              </a:rPr>
              <a:t>Выделим Топ-5 и Топ-10 лидеров роста по среднему количеству пользователей,</a:t>
            </a:r>
            <a:br>
              <a:rPr lang="ru-RU" sz="2400" dirty="0">
                <a:sym typeface="Arial"/>
              </a:rPr>
            </a:br>
            <a:r>
              <a:rPr lang="ru-RU" sz="2400" dirty="0">
                <a:sym typeface="Arial"/>
              </a:rPr>
              <a:t>а так же Топ-3 </a:t>
            </a:r>
            <a:r>
              <a:rPr lang="ru-RU" sz="2400" dirty="0" err="1">
                <a:sym typeface="Arial"/>
              </a:rPr>
              <a:t>антилидеров</a:t>
            </a:r>
            <a:r>
              <a:rPr lang="ru-RU" sz="2400" dirty="0">
                <a:sym typeface="Arial"/>
              </a:rPr>
              <a:t>, показавших наименьший прирост.</a:t>
            </a:r>
            <a:endParaRPr lang="ru-RU" sz="2400" dirty="0">
              <a:solidFill>
                <a:schemeClr val="dk1"/>
              </a:solidFill>
              <a:cs typeface="Calibri"/>
            </a:endParaRPr>
          </a:p>
        </p:txBody>
      </p: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739323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ПОЛЬЗОВАТЕЛЕЙ ВНУТРИ ТЕМАТИЧЕСКИХ СЕГМЕНТОВ 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039541"/>
            <a:ext cx="11022496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algn="ctr">
              <a:defRPr sz="1400" b="1">
                <a:solidFill>
                  <a:srgbClr val="EF8A06"/>
                </a:solidFill>
              </a:defRPr>
            </a:lvl1pPr>
          </a:lstStyle>
          <a:p>
            <a:r>
              <a:rPr lang="ru-RU" dirty="0">
                <a:sym typeface="Calibri"/>
              </a:rPr>
              <a:t>Рейтинг сегментов по среднему количеству пользователей до/после введения карантина</a:t>
            </a:r>
            <a:endParaRPr lang="ru-RU" dirty="0"/>
          </a:p>
        </p:txBody>
      </p:sp>
      <p:sp>
        <p:nvSpPr>
          <p:cNvPr id="24" name="Google Shape;166;g86e7697c98_0_7">
            <a:extLst>
              <a:ext uri="{FF2B5EF4-FFF2-40B4-BE49-F238E27FC236}">
                <a16:creationId xmlns:a16="http://schemas.microsoft.com/office/drawing/2014/main" id="{CC1580D0-7BA2-8D4E-8B46-38601C57D499}"/>
              </a:ext>
            </a:extLst>
          </p:cNvPr>
          <p:cNvSpPr txBox="1"/>
          <p:nvPr/>
        </p:nvSpPr>
        <p:spPr>
          <a:xfrm>
            <a:off x="487017" y="4864100"/>
            <a:ext cx="10396883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sz="1400" dirty="0">
                <a:sym typeface="Calibri"/>
              </a:rPr>
              <a:t>Все темы </a:t>
            </a:r>
            <a:r>
              <a:rPr lang="ru-RU" sz="1400" dirty="0" err="1">
                <a:sym typeface="Calibri"/>
              </a:rPr>
              <a:t>проранжированы</a:t>
            </a:r>
            <a:r>
              <a:rPr lang="ru-RU" sz="1400" dirty="0">
                <a:sym typeface="Calibri"/>
              </a:rPr>
              <a:t> в соответствии с абсолютным приростом пользователей за 2 недели после введения карантина.</a:t>
            </a:r>
            <a:endParaRPr lang="ru-RU" sz="1400" dirty="0"/>
          </a:p>
          <a:p>
            <a:r>
              <a:rPr lang="ru-RU" sz="1400" dirty="0">
                <a:sym typeface="Calibri"/>
              </a:rPr>
              <a:t>Во всех темах есть прирост среднего количества пользователей и активных пользователей.</a:t>
            </a:r>
            <a:endParaRPr lang="ru-RU" sz="1400" dirty="0"/>
          </a:p>
          <a:p>
            <a:r>
              <a:rPr lang="ru-RU" sz="1400" dirty="0">
                <a:sym typeface="Calibri"/>
              </a:rPr>
              <a:t>Т.к. прирост активных пользователей не пропорционален приросту общего количества пользователей, у 16% тем («Электроника», «Лекарства при заболеваниях», «Товары для авто», «Средства против спазма и боли») снизилась доля активных пользователей.</a:t>
            </a:r>
          </a:p>
          <a:p>
            <a:r>
              <a:rPr lang="ru-RU" b="1" dirty="0">
                <a:solidFill>
                  <a:srgbClr val="772900"/>
                </a:solidFill>
                <a:sym typeface="Calibri"/>
              </a:rPr>
              <a:t>За время карантина высокий прирост показали темы связанные с пандемией, ожидаемо со временем интерес к данным темам будет снижаться, пользователи перераспределятся на «пассивные» темы.</a:t>
            </a:r>
            <a:endParaRPr lang="ru-RU" b="1" dirty="0">
              <a:solidFill>
                <a:srgbClr val="772900"/>
              </a:solidFill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3913EAED-508F-E944-ACCE-58D1FDEEA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613945"/>
              </p:ext>
            </p:extLst>
          </p:nvPr>
        </p:nvGraphicFramePr>
        <p:xfrm>
          <a:off x="1547808" y="1422403"/>
          <a:ext cx="9961706" cy="3256142"/>
        </p:xfrm>
        <a:graphic>
          <a:graphicData uri="http://schemas.openxmlformats.org/drawingml/2006/table">
            <a:tbl>
              <a:tblPr/>
              <a:tblGrid>
                <a:gridCol w="1638562">
                  <a:extLst>
                    <a:ext uri="{9D8B030D-6E8A-4147-A177-3AD203B41FA5}">
                      <a16:colId xmlns:a16="http://schemas.microsoft.com/office/drawing/2014/main" val="2906526515"/>
                    </a:ext>
                  </a:extLst>
                </a:gridCol>
                <a:gridCol w="680734">
                  <a:extLst>
                    <a:ext uri="{9D8B030D-6E8A-4147-A177-3AD203B41FA5}">
                      <a16:colId xmlns:a16="http://schemas.microsoft.com/office/drawing/2014/main" val="2173461220"/>
                    </a:ext>
                  </a:extLst>
                </a:gridCol>
                <a:gridCol w="709299">
                  <a:extLst>
                    <a:ext uri="{9D8B030D-6E8A-4147-A177-3AD203B41FA5}">
                      <a16:colId xmlns:a16="http://schemas.microsoft.com/office/drawing/2014/main" val="1852556136"/>
                    </a:ext>
                  </a:extLst>
                </a:gridCol>
                <a:gridCol w="799368">
                  <a:extLst>
                    <a:ext uri="{9D8B030D-6E8A-4147-A177-3AD203B41FA5}">
                      <a16:colId xmlns:a16="http://schemas.microsoft.com/office/drawing/2014/main" val="2434043444"/>
                    </a:ext>
                  </a:extLst>
                </a:gridCol>
                <a:gridCol w="799368">
                  <a:extLst>
                    <a:ext uri="{9D8B030D-6E8A-4147-A177-3AD203B41FA5}">
                      <a16:colId xmlns:a16="http://schemas.microsoft.com/office/drawing/2014/main" val="2402689286"/>
                    </a:ext>
                  </a:extLst>
                </a:gridCol>
                <a:gridCol w="634990">
                  <a:extLst>
                    <a:ext uri="{9D8B030D-6E8A-4147-A177-3AD203B41FA5}">
                      <a16:colId xmlns:a16="http://schemas.microsoft.com/office/drawing/2014/main" val="1153250658"/>
                    </a:ext>
                  </a:extLst>
                </a:gridCol>
                <a:gridCol w="619230">
                  <a:extLst>
                    <a:ext uri="{9D8B030D-6E8A-4147-A177-3AD203B41FA5}">
                      <a16:colId xmlns:a16="http://schemas.microsoft.com/office/drawing/2014/main" val="477489561"/>
                    </a:ext>
                  </a:extLst>
                </a:gridCol>
                <a:gridCol w="720557">
                  <a:extLst>
                    <a:ext uri="{9D8B030D-6E8A-4147-A177-3AD203B41FA5}">
                      <a16:colId xmlns:a16="http://schemas.microsoft.com/office/drawing/2014/main" val="500074393"/>
                    </a:ext>
                  </a:extLst>
                </a:gridCol>
                <a:gridCol w="720557">
                  <a:extLst>
                    <a:ext uri="{9D8B030D-6E8A-4147-A177-3AD203B41FA5}">
                      <a16:colId xmlns:a16="http://schemas.microsoft.com/office/drawing/2014/main" val="866647649"/>
                    </a:ext>
                  </a:extLst>
                </a:gridCol>
                <a:gridCol w="720557">
                  <a:extLst>
                    <a:ext uri="{9D8B030D-6E8A-4147-A177-3AD203B41FA5}">
                      <a16:colId xmlns:a16="http://schemas.microsoft.com/office/drawing/2014/main" val="1307373064"/>
                    </a:ext>
                  </a:extLst>
                </a:gridCol>
                <a:gridCol w="720557">
                  <a:extLst>
                    <a:ext uri="{9D8B030D-6E8A-4147-A177-3AD203B41FA5}">
                      <a16:colId xmlns:a16="http://schemas.microsoft.com/office/drawing/2014/main" val="2047058220"/>
                    </a:ext>
                  </a:extLst>
                </a:gridCol>
                <a:gridCol w="521405">
                  <a:extLst>
                    <a:ext uri="{9D8B030D-6E8A-4147-A177-3AD203B41FA5}">
                      <a16:colId xmlns:a16="http://schemas.microsoft.com/office/drawing/2014/main" val="1803894699"/>
                    </a:ext>
                  </a:extLst>
                </a:gridCol>
                <a:gridCol w="676522">
                  <a:extLst>
                    <a:ext uri="{9D8B030D-6E8A-4147-A177-3AD203B41FA5}">
                      <a16:colId xmlns:a16="http://schemas.microsoft.com/office/drawing/2014/main" val="2391829179"/>
                    </a:ext>
                  </a:extLst>
                </a:gridCol>
              </a:tblGrid>
              <a:tr h="1170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Тема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Рейтинг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Все пользователи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Активные пользователи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Доля активных пользователей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795763"/>
                  </a:ext>
                </a:extLst>
              </a:tr>
              <a:tr h="2119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7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7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7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7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пп</a:t>
                      </a:r>
                      <a:endParaRPr lang="ru-RU" sz="7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676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344856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Обсуждают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маркетплейсы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262 772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605 450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342 678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35 410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115 648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80 238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DC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596296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ОРВИ/Гриппа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175 838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443 617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267 780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E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152,3%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19 240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93 828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74 588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C4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387,7%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C1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8647924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Коронавирус</a:t>
                      </a:r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пандемия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58 755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293 502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234 747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D1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10 041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68 894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58 853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586,1%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67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875421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Доставка товаров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169 215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381 762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212 547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9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21 900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80 943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59 043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D1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520555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Онлайн-экскурсии, лекции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117 134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311 296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194 162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4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12 189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65 372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53 183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436,3%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507538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Продукты питания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321 168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513 220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192 052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7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41 693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102 644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60 951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146,2%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ED4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341385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дома и дачи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161 656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349 316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187 660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8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22 003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57 305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35 302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920353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Электроника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230 315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410 291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179 976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45 025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58 018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12 994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3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073982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Стресс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159 556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330 446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170 890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19 923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69 090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49 167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1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1C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517907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образование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74 321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244 947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170 627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DF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11 078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44 090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33 012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EDD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8733491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Антисептики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25 420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181 751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156 331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4 321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33 817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29 496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4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468182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детей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273 639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421 027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147 388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C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33 048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63 154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30 106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8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990505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Салоны красоты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403 628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528 803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125 175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8F7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76 059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108 493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32 435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E9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5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144107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животных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174 898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293 973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119 075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30 549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67 554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37 005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D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921776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аллергии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119 683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217 616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97 933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20 706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38 050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17 344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545341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консультации с врачом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63 421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159 771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96 350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12 684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40 540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27 856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560728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авто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233 861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327 127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93 266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07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43 338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57 328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13 989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A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C7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133396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Электроинструменты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49 191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121 279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72 088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A0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7 378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23 649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16 271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8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547604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Недвижимость (покупка/аренда)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252 380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323 945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71 565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F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A7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29 125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38 873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9 748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F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75282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красоты (Бад)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147 245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215 218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67 973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D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28 819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43 044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14 225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5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2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3343327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Средства против спазма и боли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151 641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218 539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66 898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8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97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27 357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39 120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11 763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97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2234327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при заболеваниях ЖКТ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102 937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167 252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64 316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5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21 050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29 747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8 697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A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676772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Акции в аптеках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86 662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145 480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58 819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D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7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15 145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29 096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13 951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9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2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245898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Онлайн-кинотеатры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78 530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127 047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48 517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7F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B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13 763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26 166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12 403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F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88894"/>
                  </a:ext>
                </a:extLst>
              </a:tr>
              <a:tr h="117086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Рестораны/кафе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299 591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332 477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32 886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49 433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75 648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26 214   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53,0%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36000" marR="36000" marT="6767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8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9388150"/>
                  </a:ext>
                </a:extLst>
              </a:tr>
            </a:tbl>
          </a:graphicData>
        </a:graphic>
      </p:graphicFrame>
      <p:sp>
        <p:nvSpPr>
          <p:cNvPr id="22" name="Стрелка: пятиугольник 2">
            <a:extLst>
              <a:ext uri="{FF2B5EF4-FFF2-40B4-BE49-F238E27FC236}">
                <a16:creationId xmlns:a16="http://schemas.microsoft.com/office/drawing/2014/main" id="{DE261703-04D4-2B4E-A62C-CCDF0AE24120}"/>
              </a:ext>
            </a:extLst>
          </p:cNvPr>
          <p:cNvSpPr/>
          <p:nvPr/>
        </p:nvSpPr>
        <p:spPr>
          <a:xfrm>
            <a:off x="1118326" y="1761981"/>
            <a:ext cx="407682" cy="57903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000" dirty="0">
                <a:ln w="0"/>
                <a:solidFill>
                  <a:schemeClr val="tx1"/>
                </a:solidFill>
              </a:rPr>
              <a:t>Топ -5</a:t>
            </a:r>
          </a:p>
        </p:txBody>
      </p:sp>
      <p:sp>
        <p:nvSpPr>
          <p:cNvPr id="26" name="Стрелка: пятиугольник 10">
            <a:extLst>
              <a:ext uri="{FF2B5EF4-FFF2-40B4-BE49-F238E27FC236}">
                <a16:creationId xmlns:a16="http://schemas.microsoft.com/office/drawing/2014/main" id="{FA755EF8-417B-EB45-AA33-9E414DFE2097}"/>
              </a:ext>
            </a:extLst>
          </p:cNvPr>
          <p:cNvSpPr/>
          <p:nvPr/>
        </p:nvSpPr>
        <p:spPr>
          <a:xfrm>
            <a:off x="551529" y="1745961"/>
            <a:ext cx="566797" cy="116797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</a:rPr>
              <a:t>Топ -10</a:t>
            </a:r>
          </a:p>
        </p:txBody>
      </p:sp>
      <p:sp>
        <p:nvSpPr>
          <p:cNvPr id="27" name="Стрелка: пятиугольник 11">
            <a:extLst>
              <a:ext uri="{FF2B5EF4-FFF2-40B4-BE49-F238E27FC236}">
                <a16:creationId xmlns:a16="http://schemas.microsoft.com/office/drawing/2014/main" id="{8BBDF715-9F5F-C344-8DD8-D9DD8EC6D752}"/>
              </a:ext>
            </a:extLst>
          </p:cNvPr>
          <p:cNvSpPr/>
          <p:nvPr/>
        </p:nvSpPr>
        <p:spPr>
          <a:xfrm>
            <a:off x="551529" y="4332966"/>
            <a:ext cx="974479" cy="345579"/>
          </a:xfrm>
          <a:prstGeom prst="homePlate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800" dirty="0">
                <a:ln w="0"/>
                <a:solidFill>
                  <a:schemeClr val="tx1"/>
                </a:solidFill>
              </a:rPr>
              <a:t>Анти-Топ -3</a:t>
            </a:r>
          </a:p>
        </p:txBody>
      </p:sp>
      <p:sp>
        <p:nvSpPr>
          <p:cNvPr id="28" name="Стрелка: пятиугольник 22">
            <a:extLst>
              <a:ext uri="{FF2B5EF4-FFF2-40B4-BE49-F238E27FC236}">
                <a16:creationId xmlns:a16="http://schemas.microsoft.com/office/drawing/2014/main" id="{69E34817-5DBC-F143-A1C9-70E0DDE2A9AE}"/>
              </a:ext>
            </a:extLst>
          </p:cNvPr>
          <p:cNvSpPr/>
          <p:nvPr/>
        </p:nvSpPr>
        <p:spPr>
          <a:xfrm>
            <a:off x="551529" y="2913939"/>
            <a:ext cx="974479" cy="1419027"/>
          </a:xfrm>
          <a:prstGeom prst="homePlate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>
                <a:ln w="0"/>
                <a:solidFill>
                  <a:schemeClr val="tx1"/>
                </a:solidFill>
              </a:rPr>
              <a:t>Пассивные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92CB52D-4434-4245-9255-FAE5CC077B18}"/>
              </a:ext>
            </a:extLst>
          </p:cNvPr>
          <p:cNvCxnSpPr>
            <a:cxnSpLocks/>
          </p:cNvCxnSpPr>
          <p:nvPr/>
        </p:nvCxnSpPr>
        <p:spPr>
          <a:xfrm>
            <a:off x="551529" y="1745962"/>
            <a:ext cx="11158884" cy="0"/>
          </a:xfrm>
          <a:prstGeom prst="line">
            <a:avLst/>
          </a:prstGeom>
          <a:ln w="22225">
            <a:solidFill>
              <a:srgbClr val="A44602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C6A45A57-A788-2741-8086-8F76ED3C807F}"/>
              </a:ext>
            </a:extLst>
          </p:cNvPr>
          <p:cNvCxnSpPr>
            <a:cxnSpLocks/>
          </p:cNvCxnSpPr>
          <p:nvPr/>
        </p:nvCxnSpPr>
        <p:spPr>
          <a:xfrm>
            <a:off x="551529" y="2913939"/>
            <a:ext cx="11158884" cy="0"/>
          </a:xfrm>
          <a:prstGeom prst="line">
            <a:avLst/>
          </a:prstGeom>
          <a:ln w="22225">
            <a:solidFill>
              <a:srgbClr val="A44602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0BD6AF56-208D-6145-A5F7-E0FA01F14FFF}"/>
              </a:ext>
            </a:extLst>
          </p:cNvPr>
          <p:cNvCxnSpPr>
            <a:cxnSpLocks/>
          </p:cNvCxnSpPr>
          <p:nvPr/>
        </p:nvCxnSpPr>
        <p:spPr>
          <a:xfrm>
            <a:off x="551529" y="4332966"/>
            <a:ext cx="11158884" cy="0"/>
          </a:xfrm>
          <a:prstGeom prst="line">
            <a:avLst/>
          </a:prstGeom>
          <a:ln w="22225">
            <a:solidFill>
              <a:srgbClr val="A44602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E92DAA10-9632-ED47-A1F5-40837F2CD57A}"/>
              </a:ext>
            </a:extLst>
          </p:cNvPr>
          <p:cNvCxnSpPr>
            <a:cxnSpLocks/>
          </p:cNvCxnSpPr>
          <p:nvPr/>
        </p:nvCxnSpPr>
        <p:spPr>
          <a:xfrm>
            <a:off x="1118326" y="2341016"/>
            <a:ext cx="10592087" cy="0"/>
          </a:xfrm>
          <a:prstGeom prst="line">
            <a:avLst/>
          </a:prstGeom>
          <a:ln w="22225">
            <a:solidFill>
              <a:srgbClr val="A44602"/>
            </a:solidFill>
            <a:prstDash val="sysDot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032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0D500865-D06D-B345-ADC4-D54FEFBA92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377901"/>
              </p:ext>
            </p:extLst>
          </p:nvPr>
        </p:nvGraphicFramePr>
        <p:xfrm>
          <a:off x="7797800" y="1842719"/>
          <a:ext cx="4011927" cy="3021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ПОЛЬЗОВАТЕЛЕЙ: ТОП-5 ТЕМАТИЧЕСКИХ СЕГМЕНТОВ 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8" y="4413102"/>
            <a:ext cx="6929781" cy="18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sz="1300" dirty="0">
                <a:sym typeface="Calibri"/>
              </a:rPr>
              <a:t>В Топ-5 тематических сегментов за период карантина доля активных пользователей увеличилась на 9,9 </a:t>
            </a:r>
            <a:r>
              <a:rPr lang="ru-RU" sz="1300" dirty="0" err="1">
                <a:sym typeface="Calibri"/>
              </a:rPr>
              <a:t>п.п</a:t>
            </a:r>
            <a:r>
              <a:rPr lang="ru-RU" sz="1300" dirty="0">
                <a:sym typeface="Calibri"/>
              </a:rPr>
              <a:t>. – рост практически в два раза.</a:t>
            </a:r>
          </a:p>
          <a:p>
            <a:r>
              <a:rPr lang="ru-RU" sz="1300" dirty="0">
                <a:sym typeface="Calibri"/>
              </a:rPr>
              <a:t>Среднее количество пользователей в каждой теме за карантинный период увеличилось в 2,6 раз.</a:t>
            </a:r>
          </a:p>
          <a:p>
            <a:r>
              <a:rPr lang="ru-RU" sz="1300" dirty="0">
                <a:sym typeface="Calibri"/>
              </a:rPr>
              <a:t>Наибольший абсолютный рост в теме «Обсуждают </a:t>
            </a:r>
            <a:r>
              <a:rPr lang="ru-RU" sz="1300" dirty="0" err="1">
                <a:sym typeface="Calibri"/>
              </a:rPr>
              <a:t>маркетплейсы</a:t>
            </a:r>
            <a:r>
              <a:rPr lang="ru-RU" sz="1300" dirty="0">
                <a:sym typeface="Calibri"/>
              </a:rPr>
              <a:t>», наибольший относительный рост в теме «</a:t>
            </a:r>
            <a:r>
              <a:rPr lang="ru-RU" sz="1300" dirty="0" err="1">
                <a:sym typeface="Calibri"/>
              </a:rPr>
              <a:t>Короновирус</a:t>
            </a:r>
            <a:r>
              <a:rPr lang="ru-RU" sz="1300" dirty="0">
                <a:sym typeface="Calibri"/>
              </a:rPr>
              <a:t> / Пандемия».</a:t>
            </a:r>
          </a:p>
          <a:p>
            <a:r>
              <a:rPr lang="ru-RU" sz="1300" dirty="0">
                <a:sym typeface="Calibri"/>
              </a:rPr>
              <a:t>Ожидаемо, тема «</a:t>
            </a:r>
            <a:r>
              <a:rPr lang="ru-RU" sz="1300" dirty="0" err="1">
                <a:sym typeface="Calibri"/>
              </a:rPr>
              <a:t>Короновирус</a:t>
            </a:r>
            <a:r>
              <a:rPr lang="ru-RU" sz="1300" dirty="0">
                <a:sym typeface="Calibri"/>
              </a:rPr>
              <a:t>/Пандемия» в </a:t>
            </a:r>
            <a:r>
              <a:rPr lang="ru-RU" sz="1300" dirty="0" err="1">
                <a:sym typeface="Calibri"/>
              </a:rPr>
              <a:t>течениии</a:t>
            </a:r>
            <a:r>
              <a:rPr lang="ru-RU" sz="1300" dirty="0">
                <a:sym typeface="Calibri"/>
              </a:rPr>
              <a:t> года потеряет свою актуальность.</a:t>
            </a:r>
          </a:p>
          <a:p>
            <a:r>
              <a:rPr lang="ru-RU" sz="1300" dirty="0">
                <a:sym typeface="Calibri"/>
              </a:rPr>
              <a:t>Примечательно, ТОП-5 тематических сегментов касаются сложившейся ситуацией в связи с пандемией или запросов пользователей из-за смены образа жизни.</a:t>
            </a:r>
            <a:endParaRPr lang="ru-RU" sz="1300" dirty="0"/>
          </a:p>
        </p:txBody>
      </p: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445328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400" dirty="0">
                <a:sym typeface="Calibri"/>
              </a:rPr>
              <a:t>Основные показатели по пользователям</a:t>
            </a:r>
            <a:endParaRPr lang="ru-RU" sz="1400" dirty="0"/>
          </a:p>
        </p:txBody>
      </p:sp>
      <p:sp>
        <p:nvSpPr>
          <p:cNvPr id="19" name="Google Shape;158;g86e7697c98_0_7">
            <a:extLst>
              <a:ext uri="{FF2B5EF4-FFF2-40B4-BE49-F238E27FC236}">
                <a16:creationId xmlns:a16="http://schemas.microsoft.com/office/drawing/2014/main" id="{C79244E2-F39B-DC46-899D-FF16C037FCE4}"/>
              </a:ext>
            </a:extLst>
          </p:cNvPr>
          <p:cNvSpPr txBox="1"/>
          <p:nvPr/>
        </p:nvSpPr>
        <p:spPr>
          <a:xfrm>
            <a:off x="7797800" y="1266282"/>
            <a:ext cx="371171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dirty="0"/>
              <a:t>Динамика пользователей </a:t>
            </a:r>
            <a:r>
              <a:rPr lang="ru-RU" dirty="0">
                <a:solidFill>
                  <a:sysClr val="windowText" lastClr="000000"/>
                </a:solidFill>
              </a:rPr>
              <a:t>Топ-5</a:t>
            </a:r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CE92E5D-4855-B04B-8058-256FE8B3B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519047"/>
              </p:ext>
            </p:extLst>
          </p:nvPr>
        </p:nvGraphicFramePr>
        <p:xfrm>
          <a:off x="7886700" y="4533900"/>
          <a:ext cx="3276600" cy="1600202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884727092"/>
                    </a:ext>
                  </a:extLst>
                </a:gridCol>
              </a:tblGrid>
              <a:tr h="2538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Топ-5 Тем: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71636"/>
                  </a:ext>
                </a:extLst>
              </a:tr>
              <a:tr h="27589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Обсуждают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маркетплейсы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351666"/>
                  </a:ext>
                </a:extLst>
              </a:tr>
              <a:tr h="264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ОРВИ/Гриппа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123979"/>
                  </a:ext>
                </a:extLst>
              </a:tr>
              <a:tr h="264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Коронавирус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пандемия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977636"/>
                  </a:ext>
                </a:extLst>
              </a:tr>
              <a:tr h="264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Доставка товаров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172649"/>
                  </a:ext>
                </a:extLst>
              </a:tr>
              <a:tr h="27589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Онлайн-экскурсии, лекции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285929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55075D3-D7C9-6D4B-9F95-B05555874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191926"/>
              </p:ext>
            </p:extLst>
          </p:nvPr>
        </p:nvGraphicFramePr>
        <p:xfrm>
          <a:off x="487017" y="1574799"/>
          <a:ext cx="6929782" cy="2570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5241">
                  <a:extLst>
                    <a:ext uri="{9D8B030D-6E8A-4147-A177-3AD203B41FA5}">
                      <a16:colId xmlns:a16="http://schemas.microsoft.com/office/drawing/2014/main" val="271186134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3310516349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180186960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93690551"/>
                    </a:ext>
                  </a:extLst>
                </a:gridCol>
                <a:gridCol w="851347">
                  <a:extLst>
                    <a:ext uri="{9D8B030D-6E8A-4147-A177-3AD203B41FA5}">
                      <a16:colId xmlns:a16="http://schemas.microsoft.com/office/drawing/2014/main" val="1806471836"/>
                    </a:ext>
                  </a:extLst>
                </a:gridCol>
              </a:tblGrid>
              <a:tr h="42386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cs typeface="Calibri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ea typeface="+mn-ea"/>
                          <a:cs typeface="Calibri"/>
                        </a:rPr>
                        <a:t>ПЕРИОД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67680"/>
                  </a:ext>
                </a:extLst>
              </a:tr>
              <a:tr h="450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09245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количество пользователей в сегменте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147 761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165 724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325 344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488 907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540318"/>
                  </a:ext>
                </a:extLst>
              </a:tr>
              <a:tr h="4238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среднего количества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12,2%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96,3%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50,3%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18406"/>
                  </a:ext>
                </a:extLst>
              </a:tr>
              <a:tr h="477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количество активных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17 389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22 124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64 004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105 870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84413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среднего количества активных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27,2%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189,3%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65,4%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1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17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191278DB-3EFC-0C48-8DB3-BE23F2111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2156531"/>
              </p:ext>
            </p:extLst>
          </p:nvPr>
        </p:nvGraphicFramePr>
        <p:xfrm>
          <a:off x="7797800" y="1842720"/>
          <a:ext cx="4011927" cy="302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ПОЛЬЗОВАТЕЛЕЙ: ТОП-10 ТЕМАТИЧЕСКИХ СЕГМЕНТОВ 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8" y="4413102"/>
            <a:ext cx="6485282" cy="18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3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По итогам 4 недели доля активных пользователей увеличилась на 6,6 </a:t>
            </a:r>
            <a:r>
              <a:rPr lang="ru-RU" dirty="0" err="1">
                <a:sym typeface="Calibri"/>
              </a:rPr>
              <a:t>п.п</a:t>
            </a:r>
            <a:r>
              <a:rPr lang="ru-RU" dirty="0">
                <a:sym typeface="Calibri"/>
              </a:rPr>
              <a:t>.</a:t>
            </a:r>
            <a:endParaRPr lang="ru-RU" dirty="0"/>
          </a:p>
          <a:p>
            <a:r>
              <a:rPr lang="ru-RU" dirty="0">
                <a:sym typeface="Calibri"/>
              </a:rPr>
              <a:t>Среднее количество пользователей в каждом тематическом сегменте за карантинный период увеличилось в 2,2 раза.</a:t>
            </a:r>
          </a:p>
          <a:p>
            <a:r>
              <a:rPr lang="ru-RU" dirty="0">
                <a:sym typeface="Calibri"/>
              </a:rPr>
              <a:t>4 темы из 10 относятся к группе «Товары/услуги» и с отменой ограничений останутся в Топ-10 обсуждаемых тем. Например, наибольший абсолютный и в то же время наименьший относительный прирост показала тема «Продукты питания» – при любых социальных условиях, эта тема всегда будет в фокусе внимания.</a:t>
            </a:r>
            <a:endParaRPr lang="ru-RU" dirty="0"/>
          </a:p>
        </p:txBody>
      </p: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445328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400" dirty="0">
                <a:sym typeface="Calibri"/>
              </a:rPr>
              <a:t>Основные показатели по пользователям</a:t>
            </a:r>
            <a:endParaRPr lang="ru-RU" sz="1400" dirty="0"/>
          </a:p>
        </p:txBody>
      </p:sp>
      <p:sp>
        <p:nvSpPr>
          <p:cNvPr id="19" name="Google Shape;158;g86e7697c98_0_7">
            <a:extLst>
              <a:ext uri="{FF2B5EF4-FFF2-40B4-BE49-F238E27FC236}">
                <a16:creationId xmlns:a16="http://schemas.microsoft.com/office/drawing/2014/main" id="{C79244E2-F39B-DC46-899D-FF16C037FCE4}"/>
              </a:ext>
            </a:extLst>
          </p:cNvPr>
          <p:cNvSpPr txBox="1"/>
          <p:nvPr/>
        </p:nvSpPr>
        <p:spPr>
          <a:xfrm>
            <a:off x="7797800" y="1266282"/>
            <a:ext cx="371171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dirty="0"/>
              <a:t>Динамика пользователей </a:t>
            </a:r>
            <a:r>
              <a:rPr lang="ru-RU" dirty="0">
                <a:solidFill>
                  <a:sysClr val="windowText" lastClr="000000"/>
                </a:solidFill>
              </a:rPr>
              <a:t>Топ-10</a:t>
            </a:r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CE92E5D-4855-B04B-8058-256FE8B3B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724502"/>
              </p:ext>
            </p:extLst>
          </p:nvPr>
        </p:nvGraphicFramePr>
        <p:xfrm>
          <a:off x="7886700" y="4533900"/>
          <a:ext cx="3276600" cy="1761039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884727092"/>
                    </a:ext>
                  </a:extLst>
                </a:gridCol>
              </a:tblGrid>
              <a:tr h="1579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Топ-10 Тем: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71636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Обсуждают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маркетплейсы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351666"/>
                  </a:ext>
                </a:extLst>
              </a:tr>
              <a:tr h="157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ОРВИ/Гриппа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123979"/>
                  </a:ext>
                </a:extLst>
              </a:tr>
              <a:tr h="157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Коронавирус, пандемия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977636"/>
                  </a:ext>
                </a:extLst>
              </a:tr>
              <a:tr h="157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Доставка товаров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172649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Онлайн-экскурсии, лекции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285929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Продукты питания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783969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дома и дачи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72043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Электроника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012149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Стресс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3873423"/>
                  </a:ext>
                </a:extLst>
              </a:tr>
              <a:tr h="16013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образование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851972"/>
                  </a:ext>
                </a:extLst>
              </a:tr>
            </a:tbl>
          </a:graphicData>
        </a:graphic>
      </p:graphicFrame>
      <p:graphicFrame>
        <p:nvGraphicFramePr>
          <p:cNvPr id="26" name="Таблица 25">
            <a:extLst>
              <a:ext uri="{FF2B5EF4-FFF2-40B4-BE49-F238E27FC236}">
                <a16:creationId xmlns:a16="http://schemas.microsoft.com/office/drawing/2014/main" id="{8751F1AC-EC6A-DD4F-8C9F-CB83EE4E90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68109"/>
              </p:ext>
            </p:extLst>
          </p:nvPr>
        </p:nvGraphicFramePr>
        <p:xfrm>
          <a:off x="487017" y="1574799"/>
          <a:ext cx="6929782" cy="2570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5241">
                  <a:extLst>
                    <a:ext uri="{9D8B030D-6E8A-4147-A177-3AD203B41FA5}">
                      <a16:colId xmlns:a16="http://schemas.microsoft.com/office/drawing/2014/main" val="271186134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3310516349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180186960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93690551"/>
                    </a:ext>
                  </a:extLst>
                </a:gridCol>
                <a:gridCol w="851347">
                  <a:extLst>
                    <a:ext uri="{9D8B030D-6E8A-4147-A177-3AD203B41FA5}">
                      <a16:colId xmlns:a16="http://schemas.microsoft.com/office/drawing/2014/main" val="1806471836"/>
                    </a:ext>
                  </a:extLst>
                </a:gridCol>
              </a:tblGrid>
              <a:tr h="42386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cs typeface="Calibri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ea typeface="+mn-ea"/>
                          <a:cs typeface="Calibri"/>
                        </a:rPr>
                        <a:t>ПЕРИОД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67680"/>
                  </a:ext>
                </a:extLst>
              </a:tr>
              <a:tr h="450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09245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количество пользователей в сегменте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166 358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179 788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311 885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464 884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540318"/>
                  </a:ext>
                </a:extLst>
              </a:tr>
              <a:tr h="4238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среднего количества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8,1%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49,1%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18406"/>
                  </a:ext>
                </a:extLst>
              </a:tr>
              <a:tr h="477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количество активных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21 888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25 812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59 125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92 041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84413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среднего количества активных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129,1%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55,7%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1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01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BD939010-337C-1045-9272-E2A88F7A6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205660"/>
              </p:ext>
            </p:extLst>
          </p:nvPr>
        </p:nvGraphicFramePr>
        <p:xfrm>
          <a:off x="7797799" y="1842713"/>
          <a:ext cx="4011927" cy="3021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одзаголовок 2"/>
          <p:cNvSpPr txBox="1">
            <a:spLocks/>
          </p:cNvSpPr>
          <p:nvPr/>
        </p:nvSpPr>
        <p:spPr>
          <a:xfrm>
            <a:off x="0" y="144095"/>
            <a:ext cx="12191999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sz="2600" dirty="0">
                <a:sym typeface="Calibri"/>
              </a:rPr>
              <a:t>ОЦЕНКА ПОЛЬЗОВАТЕЛЕЙ: ТОП-3 «АНТИЛИДЕРОВ» ТЕМАТИЧЕСКИХ СЕГМЕНТОВ</a:t>
            </a:r>
            <a:endParaRPr lang="ru-RU" sz="2600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8" y="4413102"/>
            <a:ext cx="7221882" cy="187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3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Доля активных пользователей у тем с наименьшим приростом пользователей увеличилась на 6,4 </a:t>
            </a:r>
            <a:r>
              <a:rPr lang="ru-RU" dirty="0" err="1">
                <a:sym typeface="Calibri"/>
              </a:rPr>
              <a:t>п.п</a:t>
            </a:r>
            <a:r>
              <a:rPr lang="ru-RU" dirty="0">
                <a:sym typeface="Calibri"/>
              </a:rPr>
              <a:t>., но прирост не носит скачкообразный характер.</a:t>
            </a:r>
          </a:p>
          <a:p>
            <a:r>
              <a:rPr lang="ru-RU" dirty="0">
                <a:sym typeface="Calibri"/>
              </a:rPr>
              <a:t>Среднее количество пользователей в каждом тематическом сегменте увеличилось в 1,3 раза, но всё равно составляет 47% от среднего по темам из Топ-5.</a:t>
            </a:r>
          </a:p>
          <a:p>
            <a:r>
              <a:rPr lang="ru-RU" dirty="0">
                <a:sym typeface="Calibri"/>
              </a:rPr>
              <a:t>Самая «статичная» тема «Рестораны/кафе» – отсутствие видимого прироста легко объясняется «заморозкой» бизнеса на время карантина.</a:t>
            </a:r>
          </a:p>
          <a:p>
            <a:r>
              <a:rPr lang="ru-RU" dirty="0">
                <a:sym typeface="Calibri"/>
              </a:rPr>
              <a:t>В теме «Акции в аптеках» количество пользователей приросло в 1,5 раза, а активных пользователей почти в 2 раза. Но тема всё равно находится в </a:t>
            </a:r>
            <a:r>
              <a:rPr lang="ru-RU" dirty="0" err="1">
                <a:sym typeface="Calibri"/>
              </a:rPr>
              <a:t>антирейтинге</a:t>
            </a:r>
            <a:r>
              <a:rPr lang="ru-RU" dirty="0">
                <a:sym typeface="Calibri"/>
              </a:rPr>
              <a:t>, вероятно в условиях пандемии фармацевтический сектор не разрабатывал новые </a:t>
            </a:r>
            <a:r>
              <a:rPr lang="ru-RU" dirty="0" err="1">
                <a:sym typeface="Calibri"/>
              </a:rPr>
              <a:t>акционные</a:t>
            </a:r>
            <a:r>
              <a:rPr lang="ru-RU" dirty="0">
                <a:sym typeface="Calibri"/>
              </a:rPr>
              <a:t> программы.</a:t>
            </a:r>
            <a:endParaRPr lang="ru-RU" dirty="0"/>
          </a:p>
        </p:txBody>
      </p: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445328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400" dirty="0">
                <a:sym typeface="Calibri"/>
              </a:rPr>
              <a:t>Основные показатели по пользователям</a:t>
            </a:r>
            <a:endParaRPr lang="ru-RU" sz="1400" dirty="0"/>
          </a:p>
        </p:txBody>
      </p:sp>
      <p:sp>
        <p:nvSpPr>
          <p:cNvPr id="19" name="Google Shape;158;g86e7697c98_0_7">
            <a:extLst>
              <a:ext uri="{FF2B5EF4-FFF2-40B4-BE49-F238E27FC236}">
                <a16:creationId xmlns:a16="http://schemas.microsoft.com/office/drawing/2014/main" id="{C79244E2-F39B-DC46-899D-FF16C037FCE4}"/>
              </a:ext>
            </a:extLst>
          </p:cNvPr>
          <p:cNvSpPr txBox="1"/>
          <p:nvPr/>
        </p:nvSpPr>
        <p:spPr>
          <a:xfrm>
            <a:off x="7797800" y="1266282"/>
            <a:ext cx="371171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dirty="0"/>
              <a:t>Динамика пользователей </a:t>
            </a:r>
            <a:r>
              <a:rPr lang="ru-RU" dirty="0">
                <a:solidFill>
                  <a:sysClr val="windowText" lastClr="000000"/>
                </a:solidFill>
              </a:rPr>
              <a:t>Анти-Топ-3</a:t>
            </a:r>
            <a:endParaRPr lang="ru-RU" dirty="0"/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5CE92E5D-4855-B04B-8058-256FE8B3B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030713"/>
              </p:ext>
            </p:extLst>
          </p:nvPr>
        </p:nvGraphicFramePr>
        <p:xfrm>
          <a:off x="7886700" y="4533900"/>
          <a:ext cx="3276600" cy="1059444"/>
        </p:xfrm>
        <a:graphic>
          <a:graphicData uri="http://schemas.openxmlformats.org/drawingml/2006/table">
            <a:tbl>
              <a:tblPr/>
              <a:tblGrid>
                <a:gridCol w="3276600">
                  <a:extLst>
                    <a:ext uri="{9D8B030D-6E8A-4147-A177-3AD203B41FA5}">
                      <a16:colId xmlns:a16="http://schemas.microsoft.com/office/drawing/2014/main" val="2884727092"/>
                    </a:ext>
                  </a:extLst>
                </a:gridCol>
              </a:tblGrid>
              <a:tr h="25382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1" i="0" u="none" strike="noStrike" kern="1200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Анти-Топ-3 Тем: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171636"/>
                  </a:ext>
                </a:extLst>
              </a:tr>
              <a:tr h="2758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Онлайн-кинотеатры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351666"/>
                  </a:ext>
                </a:extLst>
              </a:tr>
              <a:tr h="264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Акции в аптеках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123979"/>
                  </a:ext>
                </a:extLst>
              </a:tr>
              <a:tr h="2648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Рестораны/кафе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8977636"/>
                  </a:ext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>
                <a16:creationId xmlns:a16="http://schemas.microsoft.com/office/drawing/2014/main" id="{C55075D3-D7C9-6D4B-9F95-B05555874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15141"/>
              </p:ext>
            </p:extLst>
          </p:nvPr>
        </p:nvGraphicFramePr>
        <p:xfrm>
          <a:off x="487017" y="1574799"/>
          <a:ext cx="6929782" cy="2570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5241">
                  <a:extLst>
                    <a:ext uri="{9D8B030D-6E8A-4147-A177-3AD203B41FA5}">
                      <a16:colId xmlns:a16="http://schemas.microsoft.com/office/drawing/2014/main" val="271186134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3310516349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180186960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93690551"/>
                    </a:ext>
                  </a:extLst>
                </a:gridCol>
                <a:gridCol w="851347">
                  <a:extLst>
                    <a:ext uri="{9D8B030D-6E8A-4147-A177-3AD203B41FA5}">
                      <a16:colId xmlns:a16="http://schemas.microsoft.com/office/drawing/2014/main" val="1806471836"/>
                    </a:ext>
                  </a:extLst>
                </a:gridCol>
              </a:tblGrid>
              <a:tr h="42386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cs typeface="Calibri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ea typeface="+mn-ea"/>
                          <a:cs typeface="Calibri"/>
                        </a:rPr>
                        <a:t>ПЕРИОД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67680"/>
                  </a:ext>
                </a:extLst>
              </a:tr>
              <a:tr h="450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09245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количество пользователей в сегменте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154 866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154 989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171 519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231 817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540318"/>
                  </a:ext>
                </a:extLst>
              </a:tr>
              <a:tr h="4238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среднего количества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35,2%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18406"/>
                  </a:ext>
                </a:extLst>
              </a:tr>
              <a:tr h="477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Среднее количество активных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24 880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27 347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35 225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52 047   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84413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среднего количества активных пользователей</a:t>
                      </a: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9,9%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47,8%</a:t>
                      </a:r>
                    </a:p>
                  </a:txBody>
                  <a:tcPr marL="72000" marR="7200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1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404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ДИНАМИКА ПРИРОСТА ПОЛЬЗОВАТЕЛЕЙ ЗА 4 НЕДЕЛИ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7" y="5308599"/>
            <a:ext cx="10765183" cy="114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3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Основной прирост пользователей в каждом тематическом сегменте пришелся на недели после введения карантина. Исключение: «Рестораны/кафе», которые ушли в </a:t>
            </a:r>
            <a:r>
              <a:rPr lang="ru-RU" dirty="0" err="1">
                <a:sym typeface="Calibri"/>
              </a:rPr>
              <a:t>локдаун</a:t>
            </a:r>
            <a:r>
              <a:rPr lang="ru-RU" dirty="0">
                <a:sym typeface="Calibri"/>
              </a:rPr>
              <a:t>.</a:t>
            </a:r>
            <a:endParaRPr lang="ru-RU" dirty="0"/>
          </a:p>
          <a:p>
            <a:r>
              <a:rPr lang="ru-RU" dirty="0">
                <a:sym typeface="Calibri"/>
              </a:rPr>
              <a:t>Средний прирост по сегменту в 1ю неделю до карантина составил – 10,4%; в первую неделю после карантина – 74,6%; во вторую неделю после введения карантина еще + 40,2%. Это говорит, о взрывном характере роста интереса к </a:t>
            </a:r>
            <a:r>
              <a:rPr lang="ru-RU" dirty="0" err="1">
                <a:sym typeface="Calibri"/>
              </a:rPr>
              <a:t>соц.сетям</a:t>
            </a:r>
            <a:r>
              <a:rPr lang="ru-RU" dirty="0">
                <a:sym typeface="Calibri"/>
              </a:rPr>
              <a:t>. При этом интерес с течением времени не угасает, т.к. вторая неделя после карантина дала еще +40% к росту первой недели.</a:t>
            </a:r>
            <a:endParaRPr lang="ru-RU" dirty="0"/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BE1D9F7F-2A8B-FC43-BE7C-7F011F0F0DFB}"/>
              </a:ext>
            </a:extLst>
          </p:cNvPr>
          <p:cNvSpPr txBox="1">
            <a:spLocks/>
          </p:cNvSpPr>
          <p:nvPr/>
        </p:nvSpPr>
        <p:spPr>
          <a:xfrm>
            <a:off x="487017" y="1086157"/>
            <a:ext cx="11022497" cy="60710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Рассмотрим динамику прироста пользователей на протяжении исследуемого периода: </a:t>
            </a:r>
            <a:b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</a:br>
            <a: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  <a:t>носит ли прирост скачкообразный характер с точки «введение карантина» или распределен равномерно во времени.</a:t>
            </a:r>
            <a:endParaRPr lang="ru-RU" sz="1600" b="1" dirty="0">
              <a:solidFill>
                <a:srgbClr val="772900"/>
              </a:solidFill>
              <a:cs typeface="Calibri"/>
            </a:endParaRPr>
          </a:p>
        </p:txBody>
      </p:sp>
      <p:sp>
        <p:nvSpPr>
          <p:cNvPr id="24" name="Google Shape;158;g86e7697c98_0_7">
            <a:extLst>
              <a:ext uri="{FF2B5EF4-FFF2-40B4-BE49-F238E27FC236}">
                <a16:creationId xmlns:a16="http://schemas.microsoft.com/office/drawing/2014/main" id="{7F3AB13F-C3B6-394B-86B5-A5397B2F316E}"/>
              </a:ext>
            </a:extLst>
          </p:cNvPr>
          <p:cNvSpPr txBox="1"/>
          <p:nvPr/>
        </p:nvSpPr>
        <p:spPr>
          <a:xfrm>
            <a:off x="487016" y="1699941"/>
            <a:ext cx="445328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1400" b="1" dirty="0">
                <a:solidFill>
                  <a:srgbClr val="ED9719"/>
                </a:solidFill>
                <a:ea typeface="Calibri"/>
                <a:cs typeface="Calibri"/>
                <a:sym typeface="Calibri"/>
              </a:rPr>
              <a:t>Прирост пользователей по темам</a:t>
            </a:r>
            <a:endParaRPr lang="ru-RU" sz="1000" b="1" dirty="0">
              <a:solidFill>
                <a:srgbClr val="ED9719"/>
              </a:solidFill>
            </a:endParaRPr>
          </a:p>
        </p:txBody>
      </p:sp>
      <p:sp>
        <p:nvSpPr>
          <p:cNvPr id="27" name="Google Shape;158;g86e7697c98_0_7">
            <a:extLst>
              <a:ext uri="{FF2B5EF4-FFF2-40B4-BE49-F238E27FC236}">
                <a16:creationId xmlns:a16="http://schemas.microsoft.com/office/drawing/2014/main" id="{232B1522-DDC8-D842-842C-419B8164B8C0}"/>
              </a:ext>
            </a:extLst>
          </p:cNvPr>
          <p:cNvSpPr txBox="1"/>
          <p:nvPr/>
        </p:nvSpPr>
        <p:spPr>
          <a:xfrm>
            <a:off x="6096000" y="1698082"/>
            <a:ext cx="541351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rgbClr val="ED9719"/>
                </a:solidFill>
              </a:rPr>
              <a:t>Прирост пользователей (в </a:t>
            </a:r>
            <a:r>
              <a:rPr lang="ru-RU" b="1" dirty="0" err="1">
                <a:solidFill>
                  <a:srgbClr val="ED9719"/>
                </a:solidFill>
              </a:rPr>
              <a:t>абс</a:t>
            </a:r>
            <a:r>
              <a:rPr lang="ru-RU" b="1" dirty="0">
                <a:solidFill>
                  <a:srgbClr val="ED9719"/>
                </a:solidFill>
              </a:rPr>
              <a:t>.) за 4 недели</a:t>
            </a:r>
          </a:p>
        </p:txBody>
      </p:sp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id="{F0B40E4E-58A9-E94A-B09A-3C4E565FA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65059"/>
              </p:ext>
            </p:extLst>
          </p:nvPr>
        </p:nvGraphicFramePr>
        <p:xfrm>
          <a:off x="487017" y="2050771"/>
          <a:ext cx="5481983" cy="3121585"/>
        </p:xfrm>
        <a:graphic>
          <a:graphicData uri="http://schemas.openxmlformats.org/drawingml/2006/table">
            <a:tbl>
              <a:tblPr/>
              <a:tblGrid>
                <a:gridCol w="1500053">
                  <a:extLst>
                    <a:ext uri="{9D8B030D-6E8A-4147-A177-3AD203B41FA5}">
                      <a16:colId xmlns:a16="http://schemas.microsoft.com/office/drawing/2014/main" val="221023698"/>
                    </a:ext>
                  </a:extLst>
                </a:gridCol>
                <a:gridCol w="682558">
                  <a:extLst>
                    <a:ext uri="{9D8B030D-6E8A-4147-A177-3AD203B41FA5}">
                      <a16:colId xmlns:a16="http://schemas.microsoft.com/office/drawing/2014/main" val="493006655"/>
                    </a:ext>
                  </a:extLst>
                </a:gridCol>
                <a:gridCol w="682558">
                  <a:extLst>
                    <a:ext uri="{9D8B030D-6E8A-4147-A177-3AD203B41FA5}">
                      <a16:colId xmlns:a16="http://schemas.microsoft.com/office/drawing/2014/main" val="1819296773"/>
                    </a:ext>
                  </a:extLst>
                </a:gridCol>
                <a:gridCol w="511918">
                  <a:extLst>
                    <a:ext uri="{9D8B030D-6E8A-4147-A177-3AD203B41FA5}">
                      <a16:colId xmlns:a16="http://schemas.microsoft.com/office/drawing/2014/main" val="3833459158"/>
                    </a:ext>
                  </a:extLst>
                </a:gridCol>
                <a:gridCol w="543913">
                  <a:extLst>
                    <a:ext uri="{9D8B030D-6E8A-4147-A177-3AD203B41FA5}">
                      <a16:colId xmlns:a16="http://schemas.microsoft.com/office/drawing/2014/main" val="4085796836"/>
                    </a:ext>
                  </a:extLst>
                </a:gridCol>
                <a:gridCol w="659493">
                  <a:extLst>
                    <a:ext uri="{9D8B030D-6E8A-4147-A177-3AD203B41FA5}">
                      <a16:colId xmlns:a16="http://schemas.microsoft.com/office/drawing/2014/main" val="4157014957"/>
                    </a:ext>
                  </a:extLst>
                </a:gridCol>
                <a:gridCol w="410901">
                  <a:extLst>
                    <a:ext uri="{9D8B030D-6E8A-4147-A177-3AD203B41FA5}">
                      <a16:colId xmlns:a16="http://schemas.microsoft.com/office/drawing/2014/main" val="3710599980"/>
                    </a:ext>
                  </a:extLst>
                </a:gridCol>
                <a:gridCol w="490589">
                  <a:extLst>
                    <a:ext uri="{9D8B030D-6E8A-4147-A177-3AD203B41FA5}">
                      <a16:colId xmlns:a16="http://schemas.microsoft.com/office/drawing/2014/main" val="2604484869"/>
                    </a:ext>
                  </a:extLst>
                </a:gridCol>
              </a:tblGrid>
              <a:tr h="13970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Тема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Кол-во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7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5265"/>
                  </a:ext>
                </a:extLst>
              </a:tr>
              <a:tr h="139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2 до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1 до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1 после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2 после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1 до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1 после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2 после</a:t>
                      </a:r>
                    </a:p>
                  </a:txBody>
                  <a:tcPr marL="7007" marR="7007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0935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Стресс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161 022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-2 932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82 457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179 797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-1,8%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52,2%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912801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Доставка товаров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139 279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59 871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105 259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154 705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50,8%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870799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ОРВИ/Гриппа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186 060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-20 445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211 187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133 630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253833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Онлайн-кинотеатры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82 559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-8 058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28 343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48 406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-9,8%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866823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Обсуждают </a:t>
                      </a:r>
                      <a:r>
                        <a:rPr lang="ru-RU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маркетплейсы</a:t>
                      </a:r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275 601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-25 658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294 227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122 560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991051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Акции в аптеках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82 486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8 351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44 419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20 448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3083472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животных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186 485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-23 174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74 243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112 837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-12,4%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8938807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аллергии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103 795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31 776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75 583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12 924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30,6%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55,8%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285947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детей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252 550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42 178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57 376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137 846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420053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красоты (Бад)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126 002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42 486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16 949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59 561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199513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Продукты питания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318 222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5 892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141 645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94 922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256449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при заболеваниях ЖКТ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106 393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-6 913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31 966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71 612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6679727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Электроника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207 664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45 301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59 076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196 499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421764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Антисептики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21 595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7 649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113 855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77 303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35,4%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389,3%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156757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Средства против спазма и боли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157 850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-12 419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51 403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43 409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652185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дома и дачи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156 535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10 242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116 167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132 744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889511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Электроинструменты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49 230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72 007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772604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Недвижимость (покупка/аренда)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259 156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-13 552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66 201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24 280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-5,2%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931757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консультации с врачом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54 134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18 574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73 651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26 823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081902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образование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81 329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-14 017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123 530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108 210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-17,2%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8657169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авто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238 797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-9 873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82 128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32 149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7344638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Коронавирус, пандемия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42 691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32 128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79 796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277 774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179,7%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810113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Салоны красоты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424 645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-42 034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128 423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35 537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-9,9%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33,6%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4329012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Онлайн-экскурсии, лекции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95 175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43 918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107 630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129 145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52,3%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255818"/>
                  </a:ext>
                </a:extLst>
              </a:tr>
              <a:tr h="112992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Рестораны/кафе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299 552   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-23 172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112 039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-7,7%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40,5%</a:t>
                      </a:r>
                    </a:p>
                  </a:txBody>
                  <a:tcPr marL="72000" marR="72000" marT="7007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680031"/>
                  </a:ext>
                </a:extLst>
              </a:tr>
            </a:tbl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02022C4F-BF12-D74A-80C7-836A305728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757238"/>
              </p:ext>
            </p:extLst>
          </p:nvPr>
        </p:nvGraphicFramePr>
        <p:xfrm>
          <a:off x="6223002" y="1615311"/>
          <a:ext cx="5572120" cy="3557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Левая фигурная скобка 3">
            <a:extLst>
              <a:ext uri="{FF2B5EF4-FFF2-40B4-BE49-F238E27FC236}">
                <a16:creationId xmlns:a16="http://schemas.microsoft.com/office/drawing/2014/main" id="{FAF420C2-A011-1C44-AEF5-296B5BC5A7D9}"/>
              </a:ext>
            </a:extLst>
          </p:cNvPr>
          <p:cNvSpPr/>
          <p:nvPr/>
        </p:nvSpPr>
        <p:spPr>
          <a:xfrm>
            <a:off x="6223002" y="2657578"/>
            <a:ext cx="355600" cy="787401"/>
          </a:xfrm>
          <a:prstGeom prst="leftBrace">
            <a:avLst>
              <a:gd name="adj1" fmla="val 45676"/>
              <a:gd name="adj2" fmla="val 45849"/>
            </a:avLst>
          </a:prstGeom>
          <a:ln w="15875">
            <a:solidFill>
              <a:srgbClr val="772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4" name="Левая фигурная скобка 3">
            <a:extLst>
              <a:ext uri="{FF2B5EF4-FFF2-40B4-BE49-F238E27FC236}">
                <a16:creationId xmlns:a16="http://schemas.microsoft.com/office/drawing/2014/main" id="{5129E6A1-CB6D-5B45-8FA1-2C75F26F2BDF}"/>
              </a:ext>
            </a:extLst>
          </p:cNvPr>
          <p:cNvSpPr/>
          <p:nvPr/>
        </p:nvSpPr>
        <p:spPr>
          <a:xfrm>
            <a:off x="6629404" y="3187699"/>
            <a:ext cx="127000" cy="257280"/>
          </a:xfrm>
          <a:prstGeom prst="leftBrace">
            <a:avLst>
              <a:gd name="adj1" fmla="val 25000"/>
              <a:gd name="adj2" fmla="val 48152"/>
            </a:avLst>
          </a:prstGeom>
          <a:ln w="15875">
            <a:solidFill>
              <a:srgbClr val="7729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5" name="TextBox 1">
            <a:extLst>
              <a:ext uri="{FF2B5EF4-FFF2-40B4-BE49-F238E27FC236}">
                <a16:creationId xmlns:a16="http://schemas.microsoft.com/office/drawing/2014/main" id="{435BF526-FD3D-294C-A97E-EE05A132A6FA}"/>
              </a:ext>
            </a:extLst>
          </p:cNvPr>
          <p:cNvSpPr txBox="1"/>
          <p:nvPr/>
        </p:nvSpPr>
        <p:spPr>
          <a:xfrm>
            <a:off x="6610430" y="2222413"/>
            <a:ext cx="190348" cy="946789"/>
          </a:xfrm>
          <a:prstGeom prst="rect">
            <a:avLst/>
          </a:prstGeom>
        </p:spPr>
        <p:txBody>
          <a:bodyPr vert="vert270"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/>
              <a:t>Кол-во «2 до»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1DE2B665-D3B1-C240-8522-DC3DE49A0039}"/>
              </a:ext>
            </a:extLst>
          </p:cNvPr>
          <p:cNvSpPr txBox="1"/>
          <p:nvPr/>
        </p:nvSpPr>
        <p:spPr>
          <a:xfrm>
            <a:off x="6153228" y="1752918"/>
            <a:ext cx="190348" cy="1241731"/>
          </a:xfrm>
          <a:prstGeom prst="rect">
            <a:avLst/>
          </a:prstGeom>
        </p:spPr>
        <p:txBody>
          <a:bodyPr vert="vert270"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/>
              <a:t>Кол-во «2 после»</a:t>
            </a:r>
          </a:p>
        </p:txBody>
      </p:sp>
    </p:spTree>
    <p:extLst>
      <p:ext uri="{BB962C8B-B14F-4D97-AF65-F5344CB8AC3E}">
        <p14:creationId xmlns:p14="http://schemas.microsoft.com/office/powerpoint/2010/main" val="1955110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Диаграмма 3">
            <a:extLst>
              <a:ext uri="{FF2B5EF4-FFF2-40B4-BE49-F238E27FC236}">
                <a16:creationId xmlns:a16="http://schemas.microsoft.com/office/drawing/2014/main" id="{E0A80B71-A539-1A49-9EA0-B2D5334FD4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420500"/>
              </p:ext>
            </p:extLst>
          </p:nvPr>
        </p:nvGraphicFramePr>
        <p:xfrm>
          <a:off x="736599" y="1087187"/>
          <a:ext cx="11112501" cy="5008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ДИНАМИКА ПРИРОСТА ПОЛЬЗОВАТЕЛЕЙ ЗА 4 НЕДЕЛИ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Google Shape;166;g86e7697c98_0_7">
            <a:extLst>
              <a:ext uri="{FF2B5EF4-FFF2-40B4-BE49-F238E27FC236}">
                <a16:creationId xmlns:a16="http://schemas.microsoft.com/office/drawing/2014/main" id="{CC1580D0-7BA2-8D4E-8B46-38601C57D499}"/>
              </a:ext>
            </a:extLst>
          </p:cNvPr>
          <p:cNvSpPr txBox="1"/>
          <p:nvPr/>
        </p:nvSpPr>
        <p:spPr>
          <a:xfrm>
            <a:off x="1296365" y="1240802"/>
            <a:ext cx="2766349" cy="1942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pPr marL="0" lvl="0" indent="0">
              <a:buSzPts val="1400"/>
              <a:buNone/>
            </a:pPr>
            <a:r>
              <a:rPr lang="ru-RU" sz="1400" b="1" dirty="0">
                <a:ea typeface="Calibri"/>
                <a:sym typeface="Calibri"/>
              </a:rPr>
              <a:t>Лучшие сегменты для тематического </a:t>
            </a:r>
            <a:r>
              <a:rPr lang="ru-RU" sz="1400" b="1" dirty="0" err="1">
                <a:ea typeface="Calibri"/>
                <a:sym typeface="Calibri"/>
              </a:rPr>
              <a:t>таргетинга</a:t>
            </a:r>
            <a:r>
              <a:rPr lang="ru-RU" sz="1400" b="1" dirty="0">
                <a:ea typeface="Calibri"/>
                <a:sym typeface="Calibri"/>
              </a:rPr>
              <a:t>:</a:t>
            </a:r>
          </a:p>
          <a:p>
            <a:pPr marL="285750" lvl="2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Продукты питания</a:t>
            </a:r>
          </a:p>
          <a:p>
            <a:pPr marL="285750" lvl="2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Товары для детей</a:t>
            </a:r>
          </a:p>
          <a:p>
            <a:pPr marL="285750" lvl="2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Онлайн-экскурсии / лекции</a:t>
            </a:r>
            <a:endParaRPr lang="ru-RU" sz="1200" dirty="0">
              <a:ea typeface="Calibri"/>
            </a:endParaRPr>
          </a:p>
          <a:p>
            <a:pPr marL="285750" lvl="2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Товары для дома и дачи</a:t>
            </a:r>
            <a:br>
              <a:rPr lang="ru-RU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lvl="2">
              <a:buClr>
                <a:schemeClr val="dk1"/>
              </a:buClr>
              <a:buSzPts val="1400"/>
            </a:pPr>
            <a:r>
              <a:rPr lang="ru-RU" sz="1400" b="1" dirty="0">
                <a:ea typeface="Calibri"/>
                <a:cs typeface="Calibri"/>
                <a:sym typeface="Calibri"/>
              </a:rPr>
              <a:t>И другие крупные сегменты </a:t>
            </a:r>
            <a:br>
              <a:rPr lang="ru-RU" sz="1400" b="1" dirty="0">
                <a:ea typeface="Calibri"/>
                <a:cs typeface="Calibri"/>
                <a:sym typeface="Calibri"/>
              </a:rPr>
            </a:br>
            <a:r>
              <a:rPr lang="ru-RU" sz="1400" b="1" dirty="0">
                <a:ea typeface="Calibri"/>
                <a:cs typeface="Calibri"/>
                <a:sym typeface="Calibri"/>
              </a:rPr>
              <a:t>с позитивным отношением.</a:t>
            </a:r>
          </a:p>
        </p:txBody>
      </p:sp>
      <p:sp>
        <p:nvSpPr>
          <p:cNvPr id="33" name="Стрелка: влево 4">
            <a:extLst>
              <a:ext uri="{FF2B5EF4-FFF2-40B4-BE49-F238E27FC236}">
                <a16:creationId xmlns:a16="http://schemas.microsoft.com/office/drawing/2014/main" id="{9DDC09FA-9E50-5043-AC92-63BD5C7C9198}"/>
              </a:ext>
            </a:extLst>
          </p:cNvPr>
          <p:cNvSpPr/>
          <p:nvPr/>
        </p:nvSpPr>
        <p:spPr>
          <a:xfrm>
            <a:off x="9008718" y="3930651"/>
            <a:ext cx="2840383" cy="1047749"/>
          </a:xfrm>
          <a:prstGeom prst="leftArrow">
            <a:avLst>
              <a:gd name="adj1" fmla="val 100000"/>
              <a:gd name="adj2" fmla="val 3090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>
                <a:solidFill>
                  <a:schemeClr val="tx1"/>
                </a:solidFill>
              </a:rPr>
              <a:t>Ось Х – объем сегмента на 4 неделю</a:t>
            </a:r>
          </a:p>
          <a:p>
            <a:r>
              <a:rPr lang="ru-RU" sz="1000" dirty="0">
                <a:solidFill>
                  <a:schemeClr val="tx1"/>
                </a:solidFill>
              </a:rPr>
              <a:t>Ось У – прирост абсолютный за 4 недели</a:t>
            </a:r>
          </a:p>
          <a:p>
            <a:r>
              <a:rPr lang="ru-RU" sz="1000" dirty="0">
                <a:solidFill>
                  <a:schemeClr val="tx1"/>
                </a:solidFill>
              </a:rPr>
              <a:t>Размер шара – прирост в % за 4 недели</a:t>
            </a:r>
          </a:p>
          <a:p>
            <a:r>
              <a:rPr lang="ru-RU" sz="1000" dirty="0">
                <a:solidFill>
                  <a:schemeClr val="tx1"/>
                </a:solidFill>
              </a:rPr>
              <a:t>Цвета шара – позитив / негатив / нейтральная окраска контента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E72F7EC1-D3DF-3246-B6F5-62141000529C}"/>
              </a:ext>
            </a:extLst>
          </p:cNvPr>
          <p:cNvSpPr/>
          <p:nvPr/>
        </p:nvSpPr>
        <p:spPr>
          <a:xfrm>
            <a:off x="1120314" y="6125010"/>
            <a:ext cx="21352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772900"/>
                </a:solidFill>
              </a:rPr>
              <a:t>Объем сегмента на 4 неделю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0A3A0C4D-96B3-8244-93F3-AE15C18577DE}"/>
              </a:ext>
            </a:extLst>
          </p:cNvPr>
          <p:cNvSpPr/>
          <p:nvPr/>
        </p:nvSpPr>
        <p:spPr>
          <a:xfrm rot="16200000">
            <a:off x="-577057" y="4620939"/>
            <a:ext cx="24051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772900"/>
                </a:solidFill>
              </a:rPr>
              <a:t>Прирост абсолютный за 4 недели</a:t>
            </a:r>
          </a:p>
        </p:txBody>
      </p:sp>
    </p:spTree>
    <p:extLst>
      <p:ext uri="{BB962C8B-B14F-4D97-AF65-F5344CB8AC3E}">
        <p14:creationId xmlns:p14="http://schemas.microsoft.com/office/powerpoint/2010/main" val="234188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C02EB1-D3FB-7545-988E-5EFCBB3B1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12557" r="12021" b="12975"/>
          <a:stretch/>
        </p:blipFill>
        <p:spPr>
          <a:xfrm>
            <a:off x="9544772" y="2636257"/>
            <a:ext cx="1763280" cy="1763280"/>
          </a:xfrm>
          <a:prstGeom prst="ellipse">
            <a:avLst/>
          </a:prstGeom>
        </p:spPr>
      </p:pic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ИССЛЕДОВАТЕЛЬСКАЯ КОМАНДА 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08B836C1-7DF0-4C4D-A3E5-AC53003057C5}"/>
              </a:ext>
            </a:extLst>
          </p:cNvPr>
          <p:cNvSpPr txBox="1">
            <a:spLocks/>
          </p:cNvSpPr>
          <p:nvPr/>
        </p:nvSpPr>
        <p:spPr>
          <a:xfrm>
            <a:off x="487017" y="4553155"/>
            <a:ext cx="2215897" cy="1246886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 indent="0" algn="ctr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ru-RU" b="1" dirty="0" err="1">
                <a:solidFill>
                  <a:srgbClr val="772900"/>
                </a:solidFill>
                <a:latin typeface="+mn-lt"/>
              </a:rPr>
              <a:t>Микаэль</a:t>
            </a:r>
            <a:r>
              <a:rPr lang="ru-RU" b="1" dirty="0">
                <a:solidFill>
                  <a:srgbClr val="772900"/>
                </a:solidFill>
                <a:latin typeface="+mn-lt"/>
              </a:rPr>
              <a:t> Гусейнов</a:t>
            </a:r>
            <a:br>
              <a:rPr lang="ru-RU" dirty="0">
                <a:latin typeface="+mn-lt"/>
              </a:rPr>
            </a:br>
            <a:r>
              <a:rPr lang="ru-RU" dirty="0">
                <a:latin typeface="+mn-lt"/>
              </a:rPr>
              <a:t>Управляющий партнер</a:t>
            </a:r>
            <a:br>
              <a:rPr lang="ru-RU" dirty="0">
                <a:latin typeface="+mn-lt"/>
              </a:rPr>
            </a:br>
            <a:r>
              <a:rPr lang="en-US" sz="2000" dirty="0">
                <a:solidFill>
                  <a:srgbClr val="EF8A06"/>
                </a:solidFill>
                <a:sym typeface="Arial"/>
              </a:rPr>
              <a:t>Scanners</a:t>
            </a:r>
            <a:endParaRPr lang="ru-RU" sz="2000" dirty="0">
              <a:solidFill>
                <a:srgbClr val="EF8A06"/>
              </a:solidFill>
              <a:latin typeface="+mn-lt"/>
            </a:endParaRPr>
          </a:p>
        </p:txBody>
      </p:sp>
      <p:pic>
        <p:nvPicPr>
          <p:cNvPr id="18" name="Изображение 18">
            <a:extLst>
              <a:ext uri="{FF2B5EF4-FFF2-40B4-BE49-F238E27FC236}">
                <a16:creationId xmlns:a16="http://schemas.microsoft.com/office/drawing/2014/main" id="{429A71BC-BCAB-054C-BD70-8776B59E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14" y="2636259"/>
            <a:ext cx="1749505" cy="1763281"/>
          </a:xfrm>
          <a:prstGeom prst="ellipse">
            <a:avLst/>
          </a:prstGeom>
        </p:spPr>
      </p:pic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8BE793D0-5027-154D-B173-AEFDC4634979}"/>
              </a:ext>
            </a:extLst>
          </p:cNvPr>
          <p:cNvSpPr txBox="1">
            <a:spLocks/>
          </p:cNvSpPr>
          <p:nvPr/>
        </p:nvSpPr>
        <p:spPr>
          <a:xfrm>
            <a:off x="3424950" y="4553155"/>
            <a:ext cx="2215897" cy="1246886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 indent="0" algn="ctr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ru-RU" b="1" dirty="0">
                <a:solidFill>
                  <a:srgbClr val="7729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Андрей Муратов</a:t>
            </a:r>
            <a:br>
              <a:rPr lang="ru-RU" dirty="0">
                <a:latin typeface="+mn-lt"/>
              </a:rPr>
            </a:br>
            <a:r>
              <a:rPr lang="ru-RU" dirty="0">
                <a:sym typeface="Arial"/>
              </a:rPr>
              <a:t>Управляющий партнер</a:t>
            </a:r>
            <a:br>
              <a:rPr lang="ru-RU" dirty="0">
                <a:sym typeface="Arial"/>
              </a:rPr>
            </a:br>
            <a:r>
              <a:rPr lang="en-US" sz="2000" dirty="0">
                <a:solidFill>
                  <a:srgbClr val="EF8A06"/>
                </a:solidFill>
                <a:sym typeface="Arial"/>
              </a:rPr>
              <a:t>Coffee Analytics</a:t>
            </a:r>
            <a:endParaRPr lang="ru-RU" sz="2000" dirty="0">
              <a:solidFill>
                <a:srgbClr val="EF8A06"/>
              </a:solidFill>
              <a:latin typeface="+mn-lt"/>
            </a:endParaRP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6F4B1C41-A3B8-AB4E-B042-90BD0A56730F}"/>
              </a:ext>
            </a:extLst>
          </p:cNvPr>
          <p:cNvSpPr txBox="1">
            <a:spLocks/>
          </p:cNvSpPr>
          <p:nvPr/>
        </p:nvSpPr>
        <p:spPr>
          <a:xfrm>
            <a:off x="6362883" y="4553155"/>
            <a:ext cx="2215897" cy="1246886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 indent="0" algn="ctr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7729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Ольга Гафарова</a:t>
            </a:r>
            <a:br>
              <a:rPr lang="ru-RU" dirty="0">
                <a:latin typeface="+mn-lt"/>
              </a:rPr>
            </a:br>
            <a:r>
              <a:rPr lang="ru-RU" dirty="0">
                <a:sym typeface="Arial"/>
              </a:rPr>
              <a:t>Аналитик данных</a:t>
            </a:r>
            <a:br>
              <a:rPr lang="ru-RU" dirty="0">
                <a:latin typeface="+mn-lt"/>
                <a:sym typeface="Arial"/>
              </a:rPr>
            </a:br>
            <a:r>
              <a:rPr lang="en-US" sz="2000" dirty="0">
                <a:solidFill>
                  <a:srgbClr val="EF8A06"/>
                </a:solidFill>
                <a:sym typeface="Arial"/>
              </a:rPr>
              <a:t>Coffee Analytics</a:t>
            </a:r>
            <a:endParaRPr lang="ru-RU" sz="2000" dirty="0">
              <a:solidFill>
                <a:srgbClr val="EF8A06"/>
              </a:solidFill>
              <a:latin typeface="+mn-lt"/>
            </a:endParaRP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E6EB26D5-6B58-3C44-BE93-500D982D8920}"/>
              </a:ext>
            </a:extLst>
          </p:cNvPr>
          <p:cNvSpPr txBox="1">
            <a:spLocks/>
          </p:cNvSpPr>
          <p:nvPr/>
        </p:nvSpPr>
        <p:spPr>
          <a:xfrm>
            <a:off x="9300817" y="4553155"/>
            <a:ext cx="2215897" cy="1246886"/>
          </a:xfrm>
          <a:prstGeom prst="rect">
            <a:avLst/>
          </a:prstGeom>
        </p:spPr>
        <p:txBody>
          <a:bodyPr anchor="t"/>
          <a:lstStyle>
            <a:defPPr>
              <a:defRPr lang="ru-RU"/>
            </a:defPPr>
            <a:lvl1pPr indent="0" algn="ctr">
              <a:lnSpc>
                <a:spcPts val="18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ru-RU" b="1" dirty="0">
                <a:solidFill>
                  <a:srgbClr val="7729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Евгений Шах</a:t>
            </a:r>
            <a:br>
              <a:rPr lang="ru-RU" dirty="0">
                <a:latin typeface="+mn-lt"/>
              </a:rPr>
            </a:br>
            <a:r>
              <a:rPr lang="en-US" dirty="0" err="1">
                <a:sym typeface="Arial"/>
              </a:rPr>
              <a:t>Dataviz</a:t>
            </a:r>
            <a:r>
              <a:rPr lang="en-US" dirty="0">
                <a:sym typeface="Arial"/>
              </a:rPr>
              <a:t> </a:t>
            </a:r>
            <a:r>
              <a:rPr lang="ru-RU" dirty="0">
                <a:sym typeface="Arial"/>
              </a:rPr>
              <a:t>дизайнер</a:t>
            </a:r>
            <a:br>
              <a:rPr lang="ru-RU" dirty="0">
                <a:latin typeface="+mn-lt"/>
                <a:sym typeface="Arial"/>
              </a:rPr>
            </a:br>
            <a:r>
              <a:rPr lang="en-US" sz="2000" dirty="0">
                <a:solidFill>
                  <a:srgbClr val="EF8A06"/>
                </a:solidFill>
                <a:sym typeface="Arial"/>
              </a:rPr>
              <a:t>Scanners</a:t>
            </a:r>
            <a:endParaRPr lang="ru-RU" sz="2000" dirty="0">
              <a:solidFill>
                <a:srgbClr val="EF8A06"/>
              </a:solidFill>
              <a:latin typeface="+mn-lt"/>
            </a:endParaRP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7280DE32-D945-1A4D-A552-189C6E5BF9C6}"/>
              </a:ext>
            </a:extLst>
          </p:cNvPr>
          <p:cNvSpPr txBox="1">
            <a:spLocks/>
          </p:cNvSpPr>
          <p:nvPr/>
        </p:nvSpPr>
        <p:spPr>
          <a:xfrm>
            <a:off x="905976" y="1295400"/>
            <a:ext cx="10272091" cy="977895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buNone/>
            </a:pPr>
            <a:r>
              <a:rPr lang="ru-RU" sz="1600" dirty="0">
                <a:sym typeface="Arial"/>
              </a:rPr>
              <a:t>Благодарим команду исследователей работавших над проектом. Считаем, в период значительных социальных изменений рынку особенно необходимы подобные исследования для создания возможностей для рефлексии о настоящем и предсказании будущих трендов. </a:t>
            </a:r>
            <a:br>
              <a:rPr lang="ru-RU" sz="1600" dirty="0">
                <a:sym typeface="Arial"/>
              </a:rPr>
            </a:br>
            <a:br>
              <a:rPr lang="ru-RU" sz="1600" dirty="0">
                <a:sym typeface="Arial"/>
              </a:rPr>
            </a:br>
            <a:endParaRPr lang="ru-RU" sz="1600" dirty="0">
              <a:solidFill>
                <a:schemeClr val="dk1"/>
              </a:solidFill>
              <a:cs typeface="Calibri"/>
            </a:endParaRPr>
          </a:p>
        </p:txBody>
      </p:sp>
      <p:pic>
        <p:nvPicPr>
          <p:cNvPr id="35" name="Picture 2" descr="Image may contain: 1 person">
            <a:extLst>
              <a:ext uri="{FF2B5EF4-FFF2-40B4-BE49-F238E27FC236}">
                <a16:creationId xmlns:a16="http://schemas.microsoft.com/office/drawing/2014/main" id="{16661217-E221-834B-9864-6BF1D0C75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8" t="7172" r="18223" b="32424"/>
          <a:stretch/>
        </p:blipFill>
        <p:spPr bwMode="auto">
          <a:xfrm>
            <a:off x="3668906" y="2636258"/>
            <a:ext cx="1738744" cy="1763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0">
            <a:extLst>
              <a:ext uri="{FF2B5EF4-FFF2-40B4-BE49-F238E27FC236}">
                <a16:creationId xmlns:a16="http://schemas.microsoft.com/office/drawing/2014/main" id="{13B370E7-7DD3-6247-ACF3-780ADDAC3A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2" t="15998" r="14641" b="23698"/>
          <a:stretch/>
        </p:blipFill>
        <p:spPr>
          <a:xfrm>
            <a:off x="6606841" y="2636257"/>
            <a:ext cx="1738744" cy="17632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3276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20"/>
              </a:lnSpc>
              <a:buNone/>
            </a:pPr>
            <a:r>
              <a:rPr lang="ru-RU" dirty="0">
                <a:solidFill>
                  <a:srgbClr val="E97C15"/>
                </a:solidFill>
              </a:rPr>
              <a:t>ВВЕДЕНИЕ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/>
          <p:cNvSpPr txBox="1">
            <a:spLocks/>
          </p:cNvSpPr>
          <p:nvPr/>
        </p:nvSpPr>
        <p:spPr>
          <a:xfrm>
            <a:off x="487017" y="1086157"/>
            <a:ext cx="10320683" cy="4837051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</a:pP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Команда </a:t>
            </a:r>
            <a:r>
              <a:rPr lang="ru-RU" sz="1600" b="1" dirty="0">
                <a:solidFill>
                  <a:schemeClr val="dk1"/>
                </a:solidFill>
                <a:cs typeface="Calibri"/>
                <a:sym typeface="Calibri"/>
              </a:rPr>
              <a:t>Scanners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 и </a:t>
            </a:r>
            <a:r>
              <a:rPr lang="ru-RU" sz="1600" b="1" dirty="0">
                <a:solidFill>
                  <a:schemeClr val="dk1"/>
                </a:solidFill>
                <a:cs typeface="Calibri"/>
                <a:sym typeface="Calibri"/>
              </a:rPr>
              <a:t>Coffee Analytics 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проанализировала пользовательскую активность аудитории в социальных сетях (комментарии, лайки, </a:t>
            </a:r>
            <a:r>
              <a:rPr lang="ru-RU" sz="1600" dirty="0" err="1">
                <a:solidFill>
                  <a:schemeClr val="dk1"/>
                </a:solidFill>
                <a:cs typeface="Calibri"/>
                <a:sym typeface="Calibri"/>
              </a:rPr>
              <a:t>шеры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) 2 недели до введения карантина и 4 недели после. В совокупности было проанализировано более 3 млн пользователей.  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Был </a:t>
            </a: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0"/>
                  </a:ext>
                </a:extLst>
              </a:rPr>
              <a:t>выявлен значительный рост 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использования пользователями социальных сетей (общее количество «цифровых следов» увеличилось </a:t>
            </a: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0"/>
                  </a:ext>
                </a:extLst>
              </a:rPr>
              <a:t>в 2.8 раз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), активностей в комментариях (рост </a:t>
            </a: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0"/>
                  </a:ext>
                </a:extLst>
              </a:rPr>
              <a:t>на 4.5 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процентных пункта). Популярность тематических сегментов изменилась неравномерно и представляет особый интерес в данном исследовании. </a:t>
            </a:r>
            <a:endParaRPr lang="ru-RU" sz="1600" dirty="0"/>
          </a:p>
        </p:txBody>
      </p: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4" name="Google Shape;130;p1">
            <a:extLst>
              <a:ext uri="{FF2B5EF4-FFF2-40B4-BE49-F238E27FC236}">
                <a16:creationId xmlns:a16="http://schemas.microsoft.com/office/drawing/2014/main" id="{745E7E99-BBF1-1842-B85F-EC8FB633E00C}"/>
              </a:ext>
            </a:extLst>
          </p:cNvPr>
          <p:cNvSpPr txBox="1"/>
          <p:nvPr/>
        </p:nvSpPr>
        <p:spPr>
          <a:xfrm>
            <a:off x="487016" y="6223811"/>
            <a:ext cx="7233675" cy="2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 </a:t>
            </a:r>
            <a:r>
              <a:rPr lang="ru-RU" sz="1000" u="sng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https://datareportal.com/</a:t>
            </a:r>
            <a:endParaRPr sz="1000" u="sng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984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425700"/>
            <a:ext cx="12192000" cy="1841501"/>
          </a:xfrm>
          <a:prstGeom prst="rect">
            <a:avLst/>
          </a:prstGeom>
        </p:spPr>
        <p:txBody>
          <a:bodyPr wrap="square" anchor="t">
            <a:noAutofit/>
          </a:bodyPr>
          <a:lstStyle/>
          <a:p>
            <a:pPr algn="ctr"/>
            <a:r>
              <a:rPr lang="ru-RU" sz="6000" dirty="0"/>
              <a:t>Приложение 1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75" y="5497987"/>
            <a:ext cx="2095443" cy="39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 txBox="1">
            <a:spLocks/>
          </p:cNvSpPr>
          <p:nvPr/>
        </p:nvSpPr>
        <p:spPr>
          <a:xfrm>
            <a:off x="487017" y="1086157"/>
            <a:ext cx="9558683" cy="483705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Следующие цели были сформулированы на старте исследования: 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Оценить эффект введения карантина в РФ на поведение пользователей в социальных сетях и интернете в целом;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Оценить в каких тематических сегментах произошел наибольший прирост или падение;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Как изменилось отношение пользователей к контенту на позитив-негатив шкале.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Стратегически, выводы данного анализа представляют интерес для бренд и маркетинг менеджеров:</a:t>
            </a:r>
          </a:p>
          <a:p>
            <a:pPr>
              <a:lnSpc>
                <a:spcPts val="102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Насколько больше цифровых следов оставили пользователи и как сместился их тематический интерес;</a:t>
            </a:r>
          </a:p>
          <a:p>
            <a:pPr lvl="0">
              <a:lnSpc>
                <a:spcPct val="100000"/>
              </a:lnSpc>
              <a:buClr>
                <a:schemeClr val="dk1"/>
              </a:buClr>
              <a:buSzPts val="1600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Увеличение аудитории пользователей в соц. сетях предположительно удешевляет для рекламодателя стоимость привлечения клиента, при условии сохранения позитивного контекста таких взаимодействий. </a:t>
            </a:r>
          </a:p>
          <a:p>
            <a:pPr marL="0" lvl="0" indent="0">
              <a:lnSpc>
                <a:spcPct val="100000"/>
              </a:lnSpc>
              <a:buClr>
                <a:schemeClr val="dk1"/>
              </a:buClr>
              <a:buSzPts val="1600"/>
              <a:buNone/>
            </a:pP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Исследования проведено в следующей структуре: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Оценка и описание исходных данных;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Анализ тематических сегментов;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Оценка поведения пользователей внутри тематических сегментов;</a:t>
            </a:r>
          </a:p>
          <a:p>
            <a:pPr lvl="0">
              <a:lnSpc>
                <a:spcPts val="1080"/>
              </a:lnSpc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Анализ относительного и абсолютного прироста.</a:t>
            </a:r>
            <a:endParaRPr lang="ru-RU" sz="1400" dirty="0"/>
          </a:p>
          <a:p>
            <a:pPr marL="0" lvl="0" indent="0">
              <a:lnSpc>
                <a:spcPct val="100000"/>
              </a:lnSpc>
              <a:buNone/>
            </a:pP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Источники данных: </a:t>
            </a:r>
          </a:p>
          <a:p>
            <a:pPr lvl="0">
              <a:lnSpc>
                <a:spcPts val="1080"/>
              </a:lnSpc>
            </a:pPr>
            <a:r>
              <a:rPr lang="ru-RU" sz="1400" dirty="0"/>
              <a:t>На примере </a:t>
            </a:r>
            <a:r>
              <a:rPr lang="en-US" sz="1400" dirty="0"/>
              <a:t>VK</a:t>
            </a:r>
            <a:endParaRPr lang="ru-RU" sz="1400" dirty="0"/>
          </a:p>
          <a:p>
            <a:pPr lvl="0">
              <a:lnSpc>
                <a:spcPts val="1080"/>
              </a:lnSpc>
            </a:pPr>
            <a:r>
              <a:rPr lang="ru-RU" sz="1400" dirty="0"/>
              <a:t>Собирался контент сообществ, посты и стен пользователей</a:t>
            </a: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20"/>
              </a:lnSpc>
              <a:buNone/>
            </a:pPr>
            <a:r>
              <a:rPr lang="ru-RU" dirty="0">
                <a:solidFill>
                  <a:srgbClr val="E97C15"/>
                </a:solidFill>
              </a:rPr>
              <a:t>СИНОПСИС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Google Shape;139;g86e7697c98_0_7">
            <a:extLst>
              <a:ext uri="{FF2B5EF4-FFF2-40B4-BE49-F238E27FC236}">
                <a16:creationId xmlns:a16="http://schemas.microsoft.com/office/drawing/2014/main" id="{1F86984B-66DB-2445-9D36-B64E980E6BED}"/>
              </a:ext>
            </a:extLst>
          </p:cNvPr>
          <p:cNvSpPr txBox="1"/>
          <p:nvPr/>
        </p:nvSpPr>
        <p:spPr>
          <a:xfrm>
            <a:off x="9596783" y="5161515"/>
            <a:ext cx="2366617" cy="516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* В следующих выходах исследования будут добавлены другие соц. сети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29A6503-BC44-5441-BC33-6F38ABFC8BDF}"/>
              </a:ext>
            </a:extLst>
          </p:cNvPr>
          <p:cNvGrpSpPr/>
          <p:nvPr/>
        </p:nvGrpSpPr>
        <p:grpSpPr>
          <a:xfrm>
            <a:off x="6143015" y="4964323"/>
            <a:ext cx="3361992" cy="733940"/>
            <a:chOff x="7725108" y="3995268"/>
            <a:chExt cx="2343665" cy="511634"/>
          </a:xfrm>
        </p:grpSpPr>
        <p:sp>
          <p:nvSpPr>
            <p:cNvPr id="21" name="Shape 2716">
              <a:extLst>
                <a:ext uri="{FF2B5EF4-FFF2-40B4-BE49-F238E27FC236}">
                  <a16:creationId xmlns:a16="http://schemas.microsoft.com/office/drawing/2014/main" id="{E49F5548-C33E-0C48-A70E-8D38DA98BDDF}"/>
                </a:ext>
              </a:extLst>
            </p:cNvPr>
            <p:cNvSpPr/>
            <p:nvPr/>
          </p:nvSpPr>
          <p:spPr>
            <a:xfrm>
              <a:off x="8946636" y="3995269"/>
              <a:ext cx="511373" cy="51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76" y="8468"/>
                  </a:moveTo>
                  <a:cubicBezTo>
                    <a:pt x="11776" y="8071"/>
                    <a:pt x="11817" y="7858"/>
                    <a:pt x="12428" y="7858"/>
                  </a:cubicBezTo>
                  <a:lnTo>
                    <a:pt x="13245" y="7858"/>
                  </a:lnTo>
                  <a:lnTo>
                    <a:pt x="13245" y="6381"/>
                  </a:lnTo>
                  <a:lnTo>
                    <a:pt x="11938" y="6381"/>
                  </a:lnTo>
                  <a:cubicBezTo>
                    <a:pt x="10368" y="6381"/>
                    <a:pt x="9816" y="7120"/>
                    <a:pt x="9816" y="8363"/>
                  </a:cubicBezTo>
                  <a:lnTo>
                    <a:pt x="9816" y="9322"/>
                  </a:lnTo>
                  <a:lnTo>
                    <a:pt x="8837" y="9322"/>
                  </a:lnTo>
                  <a:lnTo>
                    <a:pt x="8837" y="10800"/>
                  </a:lnTo>
                  <a:lnTo>
                    <a:pt x="9816" y="10800"/>
                  </a:lnTo>
                  <a:lnTo>
                    <a:pt x="9816" y="15219"/>
                  </a:lnTo>
                  <a:lnTo>
                    <a:pt x="11774" y="15219"/>
                  </a:lnTo>
                  <a:lnTo>
                    <a:pt x="11774" y="10800"/>
                  </a:lnTo>
                  <a:lnTo>
                    <a:pt x="13081" y="10800"/>
                  </a:lnTo>
                  <a:lnTo>
                    <a:pt x="13254" y="9322"/>
                  </a:lnTo>
                  <a:lnTo>
                    <a:pt x="11774" y="9322"/>
                  </a:lnTo>
                  <a:cubicBezTo>
                    <a:pt x="11774" y="9322"/>
                    <a:pt x="11776" y="8468"/>
                    <a:pt x="11776" y="8468"/>
                  </a:cubicBezTo>
                  <a:close/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solidFill>
              <a:schemeClr val="tx1">
                <a:alpha val="40000"/>
              </a:schemeClr>
            </a:solidFill>
            <a:ln w="12700">
              <a:miter lim="400000"/>
            </a:ln>
          </p:spPr>
          <p:txBody>
            <a:bodyPr lIns="22860" tIns="22860" rIns="22860" bIns="22860" anchor="ctr"/>
            <a:lstStyle/>
            <a:p>
              <a:pPr marL="0" marR="0" lvl="0" indent="0" algn="ctr" defTabSz="27431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  <p:sp>
          <p:nvSpPr>
            <p:cNvPr id="22" name="Shape 2717">
              <a:extLst>
                <a:ext uri="{FF2B5EF4-FFF2-40B4-BE49-F238E27FC236}">
                  <a16:creationId xmlns:a16="http://schemas.microsoft.com/office/drawing/2014/main" id="{655E48EC-0C4A-9147-BE3D-7F548CC49C08}"/>
                </a:ext>
              </a:extLst>
            </p:cNvPr>
            <p:cNvSpPr/>
            <p:nvPr/>
          </p:nvSpPr>
          <p:spPr>
            <a:xfrm>
              <a:off x="9557400" y="3995268"/>
              <a:ext cx="511373" cy="51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12090"/>
                  </a:moveTo>
                  <a:cubicBezTo>
                    <a:pt x="14020" y="12090"/>
                    <a:pt x="14020" y="12429"/>
                    <a:pt x="14020" y="12429"/>
                  </a:cubicBezTo>
                  <a:lnTo>
                    <a:pt x="14020" y="12863"/>
                  </a:lnTo>
                  <a:lnTo>
                    <a:pt x="14629" y="12863"/>
                  </a:lnTo>
                  <a:lnTo>
                    <a:pt x="14629" y="12429"/>
                  </a:lnTo>
                  <a:cubicBezTo>
                    <a:pt x="14629" y="12429"/>
                    <a:pt x="14629" y="12090"/>
                    <a:pt x="14324" y="12090"/>
                  </a:cubicBezTo>
                  <a:moveTo>
                    <a:pt x="15287" y="12380"/>
                  </a:moveTo>
                  <a:lnTo>
                    <a:pt x="15287" y="13348"/>
                  </a:lnTo>
                  <a:lnTo>
                    <a:pt x="14020" y="13348"/>
                  </a:lnTo>
                  <a:lnTo>
                    <a:pt x="14020" y="14072"/>
                  </a:lnTo>
                  <a:cubicBezTo>
                    <a:pt x="14020" y="14072"/>
                    <a:pt x="14020" y="14411"/>
                    <a:pt x="14324" y="14411"/>
                  </a:cubicBezTo>
                  <a:cubicBezTo>
                    <a:pt x="14629" y="14411"/>
                    <a:pt x="14629" y="14072"/>
                    <a:pt x="14629" y="14072"/>
                  </a:cubicBezTo>
                  <a:lnTo>
                    <a:pt x="14629" y="13734"/>
                  </a:lnTo>
                  <a:lnTo>
                    <a:pt x="15287" y="13734"/>
                  </a:lnTo>
                  <a:lnTo>
                    <a:pt x="15287" y="14266"/>
                  </a:lnTo>
                  <a:cubicBezTo>
                    <a:pt x="15287" y="14266"/>
                    <a:pt x="15186" y="14943"/>
                    <a:pt x="14375" y="14943"/>
                  </a:cubicBezTo>
                  <a:cubicBezTo>
                    <a:pt x="13564" y="14943"/>
                    <a:pt x="13412" y="14266"/>
                    <a:pt x="13412" y="14266"/>
                  </a:cubicBezTo>
                  <a:lnTo>
                    <a:pt x="13412" y="12380"/>
                  </a:lnTo>
                  <a:cubicBezTo>
                    <a:pt x="13412" y="12380"/>
                    <a:pt x="13412" y="11558"/>
                    <a:pt x="14375" y="11558"/>
                  </a:cubicBezTo>
                  <a:cubicBezTo>
                    <a:pt x="15338" y="11558"/>
                    <a:pt x="15287" y="12380"/>
                    <a:pt x="15287" y="12380"/>
                  </a:cubicBezTo>
                  <a:moveTo>
                    <a:pt x="12905" y="14169"/>
                  </a:moveTo>
                  <a:cubicBezTo>
                    <a:pt x="12905" y="14169"/>
                    <a:pt x="12905" y="14943"/>
                    <a:pt x="12347" y="14943"/>
                  </a:cubicBezTo>
                  <a:cubicBezTo>
                    <a:pt x="12005" y="14943"/>
                    <a:pt x="11798" y="14762"/>
                    <a:pt x="11688" y="14621"/>
                  </a:cubicBezTo>
                  <a:lnTo>
                    <a:pt x="11688" y="14895"/>
                  </a:lnTo>
                  <a:lnTo>
                    <a:pt x="11028" y="14895"/>
                  </a:lnTo>
                  <a:lnTo>
                    <a:pt x="11028" y="10446"/>
                  </a:lnTo>
                  <a:lnTo>
                    <a:pt x="11688" y="10446"/>
                  </a:lnTo>
                  <a:lnTo>
                    <a:pt x="11688" y="11888"/>
                  </a:lnTo>
                  <a:cubicBezTo>
                    <a:pt x="11788" y="11782"/>
                    <a:pt x="12037" y="11558"/>
                    <a:pt x="12347" y="11558"/>
                  </a:cubicBezTo>
                  <a:cubicBezTo>
                    <a:pt x="12752" y="11558"/>
                    <a:pt x="12905" y="11896"/>
                    <a:pt x="12905" y="12332"/>
                  </a:cubicBezTo>
                  <a:cubicBezTo>
                    <a:pt x="12905" y="12332"/>
                    <a:pt x="12905" y="14169"/>
                    <a:pt x="12905" y="14169"/>
                  </a:cubicBezTo>
                  <a:close/>
                  <a:moveTo>
                    <a:pt x="10521" y="14895"/>
                  </a:moveTo>
                  <a:lnTo>
                    <a:pt x="9913" y="14895"/>
                  </a:lnTo>
                  <a:lnTo>
                    <a:pt x="9913" y="14605"/>
                  </a:lnTo>
                  <a:cubicBezTo>
                    <a:pt x="9913" y="14605"/>
                    <a:pt x="9558" y="14943"/>
                    <a:pt x="9152" y="14943"/>
                  </a:cubicBezTo>
                  <a:cubicBezTo>
                    <a:pt x="8747" y="14943"/>
                    <a:pt x="8696" y="14556"/>
                    <a:pt x="8696" y="14556"/>
                  </a:cubicBezTo>
                  <a:lnTo>
                    <a:pt x="8696" y="11558"/>
                  </a:lnTo>
                  <a:lnTo>
                    <a:pt x="9304" y="11558"/>
                  </a:lnTo>
                  <a:lnTo>
                    <a:pt x="9304" y="14362"/>
                  </a:lnTo>
                  <a:cubicBezTo>
                    <a:pt x="9304" y="14362"/>
                    <a:pt x="9304" y="14508"/>
                    <a:pt x="9507" y="14508"/>
                  </a:cubicBezTo>
                  <a:cubicBezTo>
                    <a:pt x="9710" y="14508"/>
                    <a:pt x="9913" y="14266"/>
                    <a:pt x="9913" y="14266"/>
                  </a:cubicBezTo>
                  <a:lnTo>
                    <a:pt x="9913" y="11558"/>
                  </a:lnTo>
                  <a:lnTo>
                    <a:pt x="10521" y="11558"/>
                  </a:lnTo>
                  <a:cubicBezTo>
                    <a:pt x="10521" y="11558"/>
                    <a:pt x="10521" y="14895"/>
                    <a:pt x="10521" y="14895"/>
                  </a:cubicBezTo>
                  <a:close/>
                  <a:moveTo>
                    <a:pt x="8595" y="11074"/>
                  </a:moveTo>
                  <a:lnTo>
                    <a:pt x="7834" y="11074"/>
                  </a:lnTo>
                  <a:lnTo>
                    <a:pt x="7834" y="14895"/>
                  </a:lnTo>
                  <a:lnTo>
                    <a:pt x="7124" y="14895"/>
                  </a:lnTo>
                  <a:lnTo>
                    <a:pt x="7124" y="11074"/>
                  </a:lnTo>
                  <a:lnTo>
                    <a:pt x="6364" y="11074"/>
                  </a:lnTo>
                  <a:lnTo>
                    <a:pt x="6364" y="10446"/>
                  </a:lnTo>
                  <a:lnTo>
                    <a:pt x="8595" y="10446"/>
                  </a:lnTo>
                  <a:cubicBezTo>
                    <a:pt x="8595" y="10446"/>
                    <a:pt x="8595" y="11074"/>
                    <a:pt x="8595" y="11074"/>
                  </a:cubicBezTo>
                  <a:close/>
                  <a:moveTo>
                    <a:pt x="14527" y="9430"/>
                  </a:moveTo>
                  <a:cubicBezTo>
                    <a:pt x="14527" y="9430"/>
                    <a:pt x="12667" y="9334"/>
                    <a:pt x="10800" y="9334"/>
                  </a:cubicBezTo>
                  <a:cubicBezTo>
                    <a:pt x="8941" y="9334"/>
                    <a:pt x="7074" y="9430"/>
                    <a:pt x="7074" y="9430"/>
                  </a:cubicBezTo>
                  <a:cubicBezTo>
                    <a:pt x="6234" y="9430"/>
                    <a:pt x="5552" y="10080"/>
                    <a:pt x="5552" y="10881"/>
                  </a:cubicBezTo>
                  <a:cubicBezTo>
                    <a:pt x="5552" y="10881"/>
                    <a:pt x="5400" y="11822"/>
                    <a:pt x="5400" y="12767"/>
                  </a:cubicBezTo>
                  <a:cubicBezTo>
                    <a:pt x="5400" y="13708"/>
                    <a:pt x="5552" y="14652"/>
                    <a:pt x="5552" y="14652"/>
                  </a:cubicBezTo>
                  <a:cubicBezTo>
                    <a:pt x="5552" y="15454"/>
                    <a:pt x="6234" y="16104"/>
                    <a:pt x="7074" y="16104"/>
                  </a:cubicBezTo>
                  <a:cubicBezTo>
                    <a:pt x="7074" y="16104"/>
                    <a:pt x="8905" y="16200"/>
                    <a:pt x="10800" y="16200"/>
                  </a:cubicBezTo>
                  <a:cubicBezTo>
                    <a:pt x="12631" y="16200"/>
                    <a:pt x="14527" y="16104"/>
                    <a:pt x="14527" y="16104"/>
                  </a:cubicBezTo>
                  <a:cubicBezTo>
                    <a:pt x="15367" y="16104"/>
                    <a:pt x="16049" y="15454"/>
                    <a:pt x="16049" y="14652"/>
                  </a:cubicBezTo>
                  <a:cubicBezTo>
                    <a:pt x="16049" y="14652"/>
                    <a:pt x="16200" y="13700"/>
                    <a:pt x="16200" y="12767"/>
                  </a:cubicBezTo>
                  <a:cubicBezTo>
                    <a:pt x="16200" y="11814"/>
                    <a:pt x="16049" y="10881"/>
                    <a:pt x="16049" y="10881"/>
                  </a:cubicBezTo>
                  <a:cubicBezTo>
                    <a:pt x="16049" y="10080"/>
                    <a:pt x="15367" y="9430"/>
                    <a:pt x="14527" y="9430"/>
                  </a:cubicBezTo>
                  <a:moveTo>
                    <a:pt x="11992" y="12090"/>
                  </a:moveTo>
                  <a:cubicBezTo>
                    <a:pt x="11860" y="12090"/>
                    <a:pt x="11757" y="12167"/>
                    <a:pt x="11688" y="12243"/>
                  </a:cubicBezTo>
                  <a:lnTo>
                    <a:pt x="11688" y="14276"/>
                  </a:lnTo>
                  <a:cubicBezTo>
                    <a:pt x="11751" y="14345"/>
                    <a:pt x="11848" y="14411"/>
                    <a:pt x="11992" y="14411"/>
                  </a:cubicBezTo>
                  <a:cubicBezTo>
                    <a:pt x="12296" y="14411"/>
                    <a:pt x="12296" y="14072"/>
                    <a:pt x="12296" y="14072"/>
                  </a:cubicBezTo>
                  <a:lnTo>
                    <a:pt x="12296" y="12429"/>
                  </a:lnTo>
                  <a:cubicBezTo>
                    <a:pt x="12296" y="12429"/>
                    <a:pt x="12245" y="12090"/>
                    <a:pt x="11992" y="12090"/>
                  </a:cubicBezTo>
                  <a:moveTo>
                    <a:pt x="20618" y="19636"/>
                  </a:moveTo>
                  <a:cubicBezTo>
                    <a:pt x="20618" y="20179"/>
                    <a:pt x="20179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9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9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  <a:moveTo>
                    <a:pt x="7986" y="8751"/>
                  </a:moveTo>
                  <a:lnTo>
                    <a:pt x="8696" y="8751"/>
                  </a:lnTo>
                  <a:lnTo>
                    <a:pt x="8696" y="7188"/>
                  </a:lnTo>
                  <a:lnTo>
                    <a:pt x="9507" y="4970"/>
                  </a:lnTo>
                  <a:lnTo>
                    <a:pt x="8848" y="4970"/>
                  </a:lnTo>
                  <a:lnTo>
                    <a:pt x="8341" y="6433"/>
                  </a:lnTo>
                  <a:lnTo>
                    <a:pt x="7834" y="4970"/>
                  </a:lnTo>
                  <a:lnTo>
                    <a:pt x="7124" y="4970"/>
                  </a:lnTo>
                  <a:lnTo>
                    <a:pt x="7986" y="7188"/>
                  </a:lnTo>
                  <a:cubicBezTo>
                    <a:pt x="7986" y="7188"/>
                    <a:pt x="7986" y="8751"/>
                    <a:pt x="7986" y="8751"/>
                  </a:cubicBezTo>
                  <a:close/>
                  <a:moveTo>
                    <a:pt x="10166" y="6634"/>
                  </a:moveTo>
                  <a:cubicBezTo>
                    <a:pt x="10166" y="6467"/>
                    <a:pt x="10303" y="6332"/>
                    <a:pt x="10471" y="6332"/>
                  </a:cubicBezTo>
                  <a:cubicBezTo>
                    <a:pt x="10639" y="6332"/>
                    <a:pt x="10775" y="6467"/>
                    <a:pt x="10775" y="6634"/>
                  </a:cubicBezTo>
                  <a:lnTo>
                    <a:pt x="10775" y="8045"/>
                  </a:lnTo>
                  <a:cubicBezTo>
                    <a:pt x="10775" y="8212"/>
                    <a:pt x="10639" y="8348"/>
                    <a:pt x="10471" y="8348"/>
                  </a:cubicBezTo>
                  <a:cubicBezTo>
                    <a:pt x="10303" y="8348"/>
                    <a:pt x="10166" y="8212"/>
                    <a:pt x="10166" y="8045"/>
                  </a:cubicBezTo>
                  <a:cubicBezTo>
                    <a:pt x="10166" y="8045"/>
                    <a:pt x="10166" y="6634"/>
                    <a:pt x="10166" y="6634"/>
                  </a:cubicBezTo>
                  <a:close/>
                  <a:moveTo>
                    <a:pt x="10369" y="8801"/>
                  </a:moveTo>
                  <a:lnTo>
                    <a:pt x="10572" y="8801"/>
                  </a:lnTo>
                  <a:cubicBezTo>
                    <a:pt x="11020" y="8801"/>
                    <a:pt x="11383" y="8440"/>
                    <a:pt x="11383" y="7995"/>
                  </a:cubicBezTo>
                  <a:lnTo>
                    <a:pt x="11383" y="6684"/>
                  </a:lnTo>
                  <a:cubicBezTo>
                    <a:pt x="11383" y="6239"/>
                    <a:pt x="11020" y="5877"/>
                    <a:pt x="10572" y="5877"/>
                  </a:cubicBezTo>
                  <a:lnTo>
                    <a:pt x="10369" y="5877"/>
                  </a:lnTo>
                  <a:cubicBezTo>
                    <a:pt x="9921" y="5877"/>
                    <a:pt x="9558" y="6239"/>
                    <a:pt x="9558" y="6684"/>
                  </a:cubicBezTo>
                  <a:lnTo>
                    <a:pt x="9558" y="7995"/>
                  </a:lnTo>
                  <a:cubicBezTo>
                    <a:pt x="9558" y="8440"/>
                    <a:pt x="9921" y="8801"/>
                    <a:pt x="10369" y="8801"/>
                  </a:cubicBezTo>
                  <a:moveTo>
                    <a:pt x="12398" y="8801"/>
                  </a:moveTo>
                  <a:cubicBezTo>
                    <a:pt x="12803" y="8801"/>
                    <a:pt x="13158" y="8449"/>
                    <a:pt x="13158" y="8449"/>
                  </a:cubicBezTo>
                  <a:lnTo>
                    <a:pt x="13158" y="8751"/>
                  </a:lnTo>
                  <a:lnTo>
                    <a:pt x="13767" y="8751"/>
                  </a:lnTo>
                  <a:lnTo>
                    <a:pt x="13767" y="5877"/>
                  </a:lnTo>
                  <a:lnTo>
                    <a:pt x="13158" y="5877"/>
                  </a:lnTo>
                  <a:lnTo>
                    <a:pt x="13158" y="8096"/>
                  </a:lnTo>
                  <a:cubicBezTo>
                    <a:pt x="13158" y="8096"/>
                    <a:pt x="12955" y="8348"/>
                    <a:pt x="12752" y="8348"/>
                  </a:cubicBezTo>
                  <a:cubicBezTo>
                    <a:pt x="12550" y="8348"/>
                    <a:pt x="12550" y="8197"/>
                    <a:pt x="12550" y="8197"/>
                  </a:cubicBezTo>
                  <a:lnTo>
                    <a:pt x="12550" y="5877"/>
                  </a:lnTo>
                  <a:lnTo>
                    <a:pt x="11941" y="5877"/>
                  </a:lnTo>
                  <a:lnTo>
                    <a:pt x="11941" y="8398"/>
                  </a:lnTo>
                  <a:cubicBezTo>
                    <a:pt x="11941" y="8398"/>
                    <a:pt x="11992" y="8801"/>
                    <a:pt x="12398" y="8801"/>
                  </a:cubicBezTo>
                </a:path>
              </a:pathLst>
            </a:custGeom>
            <a:solidFill>
              <a:schemeClr val="tx1">
                <a:alpha val="40000"/>
              </a:schemeClr>
            </a:solidFill>
            <a:ln w="12700">
              <a:miter lim="400000"/>
            </a:ln>
          </p:spPr>
          <p:txBody>
            <a:bodyPr lIns="22860" tIns="22860" rIns="22860" bIns="22860" anchor="ctr"/>
            <a:lstStyle/>
            <a:p>
              <a:pPr marL="0" marR="0" lvl="0" indent="0" algn="ctr" defTabSz="27431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87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  <p:sp>
          <p:nvSpPr>
            <p:cNvPr id="23" name="Shape 2725">
              <a:extLst>
                <a:ext uri="{FF2B5EF4-FFF2-40B4-BE49-F238E27FC236}">
                  <a16:creationId xmlns:a16="http://schemas.microsoft.com/office/drawing/2014/main" id="{C5B9E44A-DDA5-F44F-8AF3-C56AE6010622}"/>
                </a:ext>
              </a:extLst>
            </p:cNvPr>
            <p:cNvSpPr/>
            <p:nvPr/>
          </p:nvSpPr>
          <p:spPr>
            <a:xfrm>
              <a:off x="8335872" y="3995270"/>
              <a:ext cx="511373" cy="51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3745"/>
                  </a:moveTo>
                  <a:cubicBezTo>
                    <a:pt x="14727" y="14288"/>
                    <a:pt x="14287" y="14727"/>
                    <a:pt x="13745" y="14727"/>
                  </a:cubicBezTo>
                  <a:lnTo>
                    <a:pt x="7855" y="14727"/>
                  </a:lnTo>
                  <a:cubicBezTo>
                    <a:pt x="7313" y="14727"/>
                    <a:pt x="6873" y="14288"/>
                    <a:pt x="6873" y="13745"/>
                  </a:cubicBezTo>
                  <a:lnTo>
                    <a:pt x="6873" y="10309"/>
                  </a:lnTo>
                  <a:lnTo>
                    <a:pt x="7904" y="10309"/>
                  </a:lnTo>
                  <a:cubicBezTo>
                    <a:pt x="7877" y="10470"/>
                    <a:pt x="7855" y="10632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10632"/>
                    <a:pt x="13723" y="10470"/>
                    <a:pt x="13696" y="10309"/>
                  </a:cubicBezTo>
                  <a:lnTo>
                    <a:pt x="14727" y="10309"/>
                  </a:lnTo>
                  <a:cubicBezTo>
                    <a:pt x="14727" y="10309"/>
                    <a:pt x="14727" y="13745"/>
                    <a:pt x="14727" y="13745"/>
                  </a:cubicBezTo>
                  <a:close/>
                  <a:moveTo>
                    <a:pt x="10800" y="8836"/>
                  </a:move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moveTo>
                    <a:pt x="12764" y="7364"/>
                  </a:moveTo>
                  <a:lnTo>
                    <a:pt x="14236" y="7364"/>
                  </a:lnTo>
                  <a:lnTo>
                    <a:pt x="14236" y="8836"/>
                  </a:lnTo>
                  <a:lnTo>
                    <a:pt x="12764" y="8836"/>
                  </a:lnTo>
                  <a:cubicBezTo>
                    <a:pt x="12764" y="8836"/>
                    <a:pt x="12764" y="7364"/>
                    <a:pt x="12764" y="7364"/>
                  </a:cubicBezTo>
                  <a:close/>
                  <a:moveTo>
                    <a:pt x="13745" y="5891"/>
                  </a:moveTo>
                  <a:lnTo>
                    <a:pt x="7855" y="5891"/>
                  </a:lnTo>
                  <a:cubicBezTo>
                    <a:pt x="6770" y="5891"/>
                    <a:pt x="5891" y="6770"/>
                    <a:pt x="5891" y="7855"/>
                  </a:cubicBezTo>
                  <a:lnTo>
                    <a:pt x="5891" y="13745"/>
                  </a:lnTo>
                  <a:cubicBezTo>
                    <a:pt x="5891" y="14830"/>
                    <a:pt x="6770" y="15709"/>
                    <a:pt x="7855" y="15709"/>
                  </a:cubicBezTo>
                  <a:lnTo>
                    <a:pt x="13745" y="15709"/>
                  </a:lnTo>
                  <a:cubicBezTo>
                    <a:pt x="14830" y="15709"/>
                    <a:pt x="15709" y="14830"/>
                    <a:pt x="15709" y="13745"/>
                  </a:cubicBezTo>
                  <a:lnTo>
                    <a:pt x="15709" y="7855"/>
                  </a:lnTo>
                  <a:cubicBezTo>
                    <a:pt x="15709" y="6770"/>
                    <a:pt x="14830" y="5891"/>
                    <a:pt x="13745" y="5891"/>
                  </a:cubicBezTo>
                  <a:moveTo>
                    <a:pt x="20618" y="19636"/>
                  </a:moveTo>
                  <a:cubicBezTo>
                    <a:pt x="20618" y="20178"/>
                    <a:pt x="20178" y="20618"/>
                    <a:pt x="19636" y="20618"/>
                  </a:cubicBezTo>
                  <a:lnTo>
                    <a:pt x="1964" y="20618"/>
                  </a:lnTo>
                  <a:cubicBezTo>
                    <a:pt x="1422" y="20618"/>
                    <a:pt x="982" y="20178"/>
                    <a:pt x="982" y="19636"/>
                  </a:cubicBezTo>
                  <a:lnTo>
                    <a:pt x="982" y="1964"/>
                  </a:lnTo>
                  <a:cubicBezTo>
                    <a:pt x="982" y="1422"/>
                    <a:pt x="1422" y="982"/>
                    <a:pt x="1964" y="982"/>
                  </a:cubicBezTo>
                  <a:lnTo>
                    <a:pt x="19636" y="982"/>
                  </a:lnTo>
                  <a:cubicBezTo>
                    <a:pt x="20178" y="982"/>
                    <a:pt x="20618" y="1422"/>
                    <a:pt x="20618" y="1964"/>
                  </a:cubicBezTo>
                  <a:cubicBezTo>
                    <a:pt x="20618" y="1964"/>
                    <a:pt x="20618" y="19636"/>
                    <a:pt x="20618" y="19636"/>
                  </a:cubicBezTo>
                  <a:close/>
                  <a:moveTo>
                    <a:pt x="19636" y="0"/>
                  </a:moveTo>
                  <a:lnTo>
                    <a:pt x="1964" y="0"/>
                  </a:lnTo>
                  <a:cubicBezTo>
                    <a:pt x="879" y="0"/>
                    <a:pt x="0" y="879"/>
                    <a:pt x="0" y="1964"/>
                  </a:cubicBezTo>
                  <a:lnTo>
                    <a:pt x="0" y="19636"/>
                  </a:lnTo>
                  <a:cubicBezTo>
                    <a:pt x="0" y="20721"/>
                    <a:pt x="879" y="21600"/>
                    <a:pt x="1964" y="21600"/>
                  </a:cubicBezTo>
                  <a:lnTo>
                    <a:pt x="19636" y="21600"/>
                  </a:lnTo>
                  <a:cubicBezTo>
                    <a:pt x="20721" y="21600"/>
                    <a:pt x="21600" y="20721"/>
                    <a:pt x="21600" y="19636"/>
                  </a:cubicBezTo>
                  <a:lnTo>
                    <a:pt x="21600" y="1964"/>
                  </a:lnTo>
                  <a:cubicBezTo>
                    <a:pt x="21600" y="879"/>
                    <a:pt x="20721" y="0"/>
                    <a:pt x="19636" y="0"/>
                  </a:cubicBezTo>
                </a:path>
              </a:pathLst>
            </a:custGeom>
            <a:solidFill>
              <a:schemeClr val="tx1">
                <a:alpha val="40000"/>
              </a:schemeClr>
            </a:solidFill>
            <a:ln w="12700">
              <a:miter lim="400000"/>
            </a:ln>
          </p:spPr>
          <p:txBody>
            <a:bodyPr lIns="22860" tIns="22860" rIns="22860" bIns="22860" anchor="ctr"/>
            <a:lstStyle/>
            <a:p>
              <a:pPr marL="0" marR="0" lvl="0" indent="0" algn="ctr" defTabSz="27431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87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AD132DAC-D9A7-A045-A8C8-5B8E73C16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-100000"/>
              <a:alphaModFix amt="40000"/>
            </a:blip>
            <a:stretch>
              <a:fillRect/>
            </a:stretch>
          </p:blipFill>
          <p:spPr>
            <a:xfrm>
              <a:off x="7725108" y="3995569"/>
              <a:ext cx="511373" cy="511333"/>
            </a:xfrm>
            <a:prstGeom prst="rect">
              <a:avLst/>
            </a:prstGeom>
          </p:spPr>
        </p:pic>
      </p:grpSp>
      <p:sp>
        <p:nvSpPr>
          <p:cNvPr id="27" name="Rounded Rectangle 1">
            <a:extLst>
              <a:ext uri="{FF2B5EF4-FFF2-40B4-BE49-F238E27FC236}">
                <a16:creationId xmlns:a16="http://schemas.microsoft.com/office/drawing/2014/main" id="{982FC1B7-B429-3C43-B0CC-AE2C1413DC22}"/>
              </a:ext>
            </a:extLst>
          </p:cNvPr>
          <p:cNvSpPr/>
          <p:nvPr/>
        </p:nvSpPr>
        <p:spPr>
          <a:xfrm>
            <a:off x="6076567" y="4903011"/>
            <a:ext cx="866462" cy="856132"/>
          </a:xfrm>
          <a:prstGeom prst="roundRect">
            <a:avLst/>
          </a:prstGeom>
          <a:noFill/>
          <a:ln w="22225">
            <a:solidFill>
              <a:srgbClr val="EF8A0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60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20"/>
              </a:lnSpc>
              <a:buNone/>
            </a:pPr>
            <a:r>
              <a:rPr lang="ru-RU" dirty="0">
                <a:solidFill>
                  <a:srgbClr val="E97C15"/>
                </a:solidFill>
              </a:rPr>
              <a:t>ИСХОДНЫЕ ДАННЫЕ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Google Shape;130;p1">
            <a:extLst>
              <a:ext uri="{FF2B5EF4-FFF2-40B4-BE49-F238E27FC236}">
                <a16:creationId xmlns:a16="http://schemas.microsoft.com/office/drawing/2014/main" id="{DC00AAAA-0EE1-774D-BC1B-49C5913F31A9}"/>
              </a:ext>
            </a:extLst>
          </p:cNvPr>
          <p:cNvSpPr txBox="1"/>
          <p:nvPr/>
        </p:nvSpPr>
        <p:spPr>
          <a:xfrm>
            <a:off x="487016" y="6223811"/>
            <a:ext cx="7233675" cy="2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Данные предоставлены </a:t>
            </a:r>
            <a:r>
              <a:rPr lang="ru-RU">
                <a:sym typeface="Calibri"/>
              </a:rPr>
              <a:t>командой </a:t>
            </a:r>
            <a:r>
              <a:rPr lang="en-GB">
                <a:sym typeface="Calibri"/>
              </a:rPr>
              <a:t>SCANNERS </a:t>
            </a:r>
            <a:r>
              <a:rPr lang="en-GB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http://healthscanner.</a:t>
            </a:r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ru/</a:t>
            </a:r>
            <a:endParaRPr lang="en-GB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8F8B92A-86D1-584A-8EF3-AAD896800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642"/>
              </p:ext>
            </p:extLst>
          </p:nvPr>
        </p:nvGraphicFramePr>
        <p:xfrm>
          <a:off x="487016" y="1620835"/>
          <a:ext cx="3691946" cy="1692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767">
                  <a:extLst>
                    <a:ext uri="{9D8B030D-6E8A-4147-A177-3AD203B41FA5}">
                      <a16:colId xmlns:a16="http://schemas.microsoft.com/office/drawing/2014/main" val="743270722"/>
                    </a:ext>
                  </a:extLst>
                </a:gridCol>
                <a:gridCol w="1249323">
                  <a:extLst>
                    <a:ext uri="{9D8B030D-6E8A-4147-A177-3AD203B41FA5}">
                      <a16:colId xmlns:a16="http://schemas.microsoft.com/office/drawing/2014/main" val="3083832901"/>
                    </a:ext>
                  </a:extLst>
                </a:gridCol>
                <a:gridCol w="509813">
                  <a:extLst>
                    <a:ext uri="{9D8B030D-6E8A-4147-A177-3AD203B41FA5}">
                      <a16:colId xmlns:a16="http://schemas.microsoft.com/office/drawing/2014/main" val="1133904321"/>
                    </a:ext>
                  </a:extLst>
                </a:gridCol>
                <a:gridCol w="515417">
                  <a:extLst>
                    <a:ext uri="{9D8B030D-6E8A-4147-A177-3AD203B41FA5}">
                      <a16:colId xmlns:a16="http://schemas.microsoft.com/office/drawing/2014/main" val="1817828248"/>
                    </a:ext>
                  </a:extLst>
                </a:gridCol>
                <a:gridCol w="509813">
                  <a:extLst>
                    <a:ext uri="{9D8B030D-6E8A-4147-A177-3AD203B41FA5}">
                      <a16:colId xmlns:a16="http://schemas.microsoft.com/office/drawing/2014/main" val="4083661816"/>
                    </a:ext>
                  </a:extLst>
                </a:gridCol>
                <a:gridCol w="509813">
                  <a:extLst>
                    <a:ext uri="{9D8B030D-6E8A-4147-A177-3AD203B41FA5}">
                      <a16:colId xmlns:a16="http://schemas.microsoft.com/office/drawing/2014/main" val="1413453368"/>
                    </a:ext>
                  </a:extLst>
                </a:gridCol>
              </a:tblGrid>
              <a:tr h="14552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Тема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091928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Стресс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161022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158090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240547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420344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39404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Доставка товаров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139279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199150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304409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459114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43255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Лекарства от ОРВИ/Гриппа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186060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165615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376802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510432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7604702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88788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152420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+mn-lt"/>
                        </a:rPr>
                        <a:t>Коронавирус</a:t>
                      </a:r>
                      <a:r>
                        <a:rPr lang="ru-RU" sz="800" u="none" strike="noStrike" dirty="0">
                          <a:effectLst/>
                          <a:latin typeface="+mn-lt"/>
                        </a:rPr>
                        <a:t>, пандемия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42691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74819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154615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432389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376827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Салоны красоты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424645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382611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511034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546571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612762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Онлайн-экскурсии, лекции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95175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139093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246723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375868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393177"/>
                  </a:ext>
                </a:extLst>
              </a:tr>
              <a:tr h="1701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Рестораны/кафе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299552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299629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276457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388496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738041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B25A0CA-2FF7-4048-8607-46BF36647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993823"/>
              </p:ext>
            </p:extLst>
          </p:nvPr>
        </p:nvGraphicFramePr>
        <p:xfrm>
          <a:off x="4265900" y="1620835"/>
          <a:ext cx="3691945" cy="1673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1428">
                  <a:extLst>
                    <a:ext uri="{9D8B030D-6E8A-4147-A177-3AD203B41FA5}">
                      <a16:colId xmlns:a16="http://schemas.microsoft.com/office/drawing/2014/main" val="4063376336"/>
                    </a:ext>
                  </a:extLst>
                </a:gridCol>
                <a:gridCol w="1223775">
                  <a:extLst>
                    <a:ext uri="{9D8B030D-6E8A-4147-A177-3AD203B41FA5}">
                      <a16:colId xmlns:a16="http://schemas.microsoft.com/office/drawing/2014/main" val="2633186048"/>
                    </a:ext>
                  </a:extLst>
                </a:gridCol>
                <a:gridCol w="514750">
                  <a:extLst>
                    <a:ext uri="{9D8B030D-6E8A-4147-A177-3AD203B41FA5}">
                      <a16:colId xmlns:a16="http://schemas.microsoft.com/office/drawing/2014/main" val="4192155767"/>
                    </a:ext>
                  </a:extLst>
                </a:gridCol>
                <a:gridCol w="514753">
                  <a:extLst>
                    <a:ext uri="{9D8B030D-6E8A-4147-A177-3AD203B41FA5}">
                      <a16:colId xmlns:a16="http://schemas.microsoft.com/office/drawing/2014/main" val="2379977541"/>
                    </a:ext>
                  </a:extLst>
                </a:gridCol>
                <a:gridCol w="500251">
                  <a:extLst>
                    <a:ext uri="{9D8B030D-6E8A-4147-A177-3AD203B41FA5}">
                      <a16:colId xmlns:a16="http://schemas.microsoft.com/office/drawing/2014/main" val="637189579"/>
                    </a:ext>
                  </a:extLst>
                </a:gridCol>
                <a:gridCol w="516988">
                  <a:extLst>
                    <a:ext uri="{9D8B030D-6E8A-4147-A177-3AD203B41FA5}">
                      <a16:colId xmlns:a16="http://schemas.microsoft.com/office/drawing/2014/main" val="3296398769"/>
                    </a:ext>
                  </a:extLst>
                </a:gridCol>
              </a:tblGrid>
              <a:tr h="16735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Тема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7487223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Стресс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31%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31%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05935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Доставка товаров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48%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38%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35%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10023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Лекарства от ОРВИ/Гриппа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50%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54%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43%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69622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633295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677014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 err="1">
                          <a:effectLst/>
                          <a:latin typeface="+mn-lt"/>
                        </a:rPr>
                        <a:t>Коронавирус</a:t>
                      </a:r>
                      <a:r>
                        <a:rPr lang="ru-RU" sz="800" u="none" strike="noStrike" dirty="0">
                          <a:effectLst/>
                          <a:latin typeface="+mn-lt"/>
                        </a:rPr>
                        <a:t>, пандемия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3679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Салоны красоты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62%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60%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62%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64%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68870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Онлайн-экскурсии, лекции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56%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51%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62%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99851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Рестораны/кафе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57%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58%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46%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993677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DCFDA12-5F6C-BB49-B1AA-61B616868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249895"/>
              </p:ext>
            </p:extLst>
          </p:nvPr>
        </p:nvGraphicFramePr>
        <p:xfrm>
          <a:off x="8044782" y="1620834"/>
          <a:ext cx="3691946" cy="1673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767">
                  <a:extLst>
                    <a:ext uri="{9D8B030D-6E8A-4147-A177-3AD203B41FA5}">
                      <a16:colId xmlns:a16="http://schemas.microsoft.com/office/drawing/2014/main" val="1802468456"/>
                    </a:ext>
                  </a:extLst>
                </a:gridCol>
                <a:gridCol w="1249323">
                  <a:extLst>
                    <a:ext uri="{9D8B030D-6E8A-4147-A177-3AD203B41FA5}">
                      <a16:colId xmlns:a16="http://schemas.microsoft.com/office/drawing/2014/main" val="3058125185"/>
                    </a:ext>
                  </a:extLst>
                </a:gridCol>
                <a:gridCol w="509813">
                  <a:extLst>
                    <a:ext uri="{9D8B030D-6E8A-4147-A177-3AD203B41FA5}">
                      <a16:colId xmlns:a16="http://schemas.microsoft.com/office/drawing/2014/main" val="2851973856"/>
                    </a:ext>
                  </a:extLst>
                </a:gridCol>
                <a:gridCol w="515417">
                  <a:extLst>
                    <a:ext uri="{9D8B030D-6E8A-4147-A177-3AD203B41FA5}">
                      <a16:colId xmlns:a16="http://schemas.microsoft.com/office/drawing/2014/main" val="2969780749"/>
                    </a:ext>
                  </a:extLst>
                </a:gridCol>
                <a:gridCol w="509813">
                  <a:extLst>
                    <a:ext uri="{9D8B030D-6E8A-4147-A177-3AD203B41FA5}">
                      <a16:colId xmlns:a16="http://schemas.microsoft.com/office/drawing/2014/main" val="3756322041"/>
                    </a:ext>
                  </a:extLst>
                </a:gridCol>
                <a:gridCol w="509813">
                  <a:extLst>
                    <a:ext uri="{9D8B030D-6E8A-4147-A177-3AD203B41FA5}">
                      <a16:colId xmlns:a16="http://schemas.microsoft.com/office/drawing/2014/main" val="2830260264"/>
                    </a:ext>
                  </a:extLst>
                </a:gridCol>
              </a:tblGrid>
              <a:tr h="16735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Тема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194618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Стресс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11%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14%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19%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09240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Доставка товаров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10%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15%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146479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Лекарства от ОРВИ/Гриппа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12%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76133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12414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321531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22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Коронавирус, пандемия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14216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23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Салоны красоты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93292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24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Онлайн-экскурсии, лекции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673952"/>
                  </a:ext>
                </a:extLst>
              </a:tr>
              <a:tr h="167359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25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+mn-lt"/>
                        </a:rPr>
                        <a:t>Рестораны/кафе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18%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  <a:latin typeface="+mn-lt"/>
                        </a:rPr>
                        <a:t>24%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966" marR="8966" marT="8966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633147"/>
                  </a:ext>
                </a:extLst>
              </a:tr>
            </a:tbl>
          </a:graphicData>
        </a:graphic>
      </p:graphicFrame>
      <p:sp>
        <p:nvSpPr>
          <p:cNvPr id="24" name="Google Shape;158;g86e7697c98_0_7">
            <a:extLst>
              <a:ext uri="{FF2B5EF4-FFF2-40B4-BE49-F238E27FC236}">
                <a16:creationId xmlns:a16="http://schemas.microsoft.com/office/drawing/2014/main" id="{C940AA2E-F818-4848-8FD5-5FEB6100D159}"/>
              </a:ext>
            </a:extLst>
          </p:cNvPr>
          <p:cNvSpPr txBox="1"/>
          <p:nvPr/>
        </p:nvSpPr>
        <p:spPr>
          <a:xfrm>
            <a:off x="487016" y="1268141"/>
            <a:ext cx="3691947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Данные по количеству пользователей</a:t>
            </a:r>
            <a:endParaRPr sz="1400" dirty="0"/>
          </a:p>
        </p:txBody>
      </p:sp>
      <p:sp>
        <p:nvSpPr>
          <p:cNvPr id="28" name="Google Shape;158;g86e7697c98_0_7">
            <a:extLst>
              <a:ext uri="{FF2B5EF4-FFF2-40B4-BE49-F238E27FC236}">
                <a16:creationId xmlns:a16="http://schemas.microsoft.com/office/drawing/2014/main" id="{7C7A076D-E842-484D-A306-E2B922AA46BF}"/>
              </a:ext>
            </a:extLst>
          </p:cNvPr>
          <p:cNvSpPr txBox="1"/>
          <p:nvPr/>
        </p:nvSpPr>
        <p:spPr>
          <a:xfrm>
            <a:off x="4265898" y="1268141"/>
            <a:ext cx="3691947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Данные по позитиву контента</a:t>
            </a:r>
            <a:endParaRPr lang="ru-RU" sz="1400" dirty="0"/>
          </a:p>
        </p:txBody>
      </p:sp>
      <p:sp>
        <p:nvSpPr>
          <p:cNvPr id="29" name="Google Shape;158;g86e7697c98_0_7">
            <a:extLst>
              <a:ext uri="{FF2B5EF4-FFF2-40B4-BE49-F238E27FC236}">
                <a16:creationId xmlns:a16="http://schemas.microsoft.com/office/drawing/2014/main" id="{958CD0FD-4B5E-574B-8C4F-8CA8F33C2C15}"/>
              </a:ext>
            </a:extLst>
          </p:cNvPr>
          <p:cNvSpPr txBox="1"/>
          <p:nvPr/>
        </p:nvSpPr>
        <p:spPr>
          <a:xfrm>
            <a:off x="7957845" y="1268141"/>
            <a:ext cx="3691947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Данные по доле активных пользователей</a:t>
            </a:r>
            <a:endParaRPr lang="ru-RU" sz="1400" dirty="0"/>
          </a:p>
        </p:txBody>
      </p: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7" y="3777500"/>
            <a:ext cx="6561965" cy="242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rgbClr val="A44602"/>
                </a:solidFill>
                <a:latin typeface="Calibri"/>
                <a:ea typeface="Calibri"/>
                <a:cs typeface="Calibri"/>
                <a:sym typeface="Calibri"/>
              </a:rPr>
              <a:t>Данные собирались по трем основным характеристикам в разбивке </a:t>
            </a:r>
            <a:br>
              <a:rPr lang="ru-RU" sz="1600" b="1" dirty="0">
                <a:solidFill>
                  <a:srgbClr val="A4460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1600" b="1" dirty="0">
                <a:solidFill>
                  <a:srgbClr val="A44602"/>
                </a:solidFill>
                <a:latin typeface="Calibri"/>
                <a:ea typeface="Calibri"/>
                <a:cs typeface="Calibri"/>
                <a:sym typeface="Calibri"/>
              </a:rPr>
              <a:t>по тематическим сегментам и периодам: 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общее количество пользователей, 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доля позитивного контента, 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доля активных пользователей.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ru-RU"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rgbClr val="EF8A06"/>
                </a:solidFill>
                <a:latin typeface="Calibri"/>
                <a:cs typeface="Calibri"/>
              </a:rPr>
              <a:t>Сегменты формируются на базе активных действий пользователей социальный сетей в группах, а именно - лайки, комментарии, </a:t>
            </a:r>
            <a:r>
              <a:rPr lang="ru-RU" sz="1600" b="1" dirty="0" err="1">
                <a:solidFill>
                  <a:srgbClr val="EF8A06"/>
                </a:solidFill>
                <a:latin typeface="Calibri"/>
                <a:cs typeface="Calibri"/>
              </a:rPr>
              <a:t>репосты</a:t>
            </a:r>
            <a:r>
              <a:rPr lang="ru-RU" sz="1600" b="1" dirty="0">
                <a:solidFill>
                  <a:srgbClr val="EF8A06"/>
                </a:solidFill>
                <a:latin typeface="Calibri"/>
                <a:cs typeface="Calibri"/>
              </a:rPr>
              <a:t>.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110D900F-2BD3-9E40-B7FA-3BA5EF95333A}"/>
              </a:ext>
            </a:extLst>
          </p:cNvPr>
          <p:cNvCxnSpPr>
            <a:cxnSpLocks/>
          </p:cNvCxnSpPr>
          <p:nvPr/>
        </p:nvCxnSpPr>
        <p:spPr>
          <a:xfrm>
            <a:off x="374941" y="2452056"/>
            <a:ext cx="11558558" cy="0"/>
          </a:xfrm>
          <a:prstGeom prst="line">
            <a:avLst/>
          </a:prstGeom>
          <a:ln w="38100">
            <a:solidFill>
              <a:srgbClr val="A44602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796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20"/>
              </a:lnSpc>
              <a:buNone/>
            </a:pPr>
            <a:r>
              <a:rPr lang="ru-RU" dirty="0">
                <a:solidFill>
                  <a:srgbClr val="E97C15"/>
                </a:solidFill>
              </a:rPr>
              <a:t>ИСХОДНЫЕ ДАННЫЕ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8F8B92A-86D1-584A-8EF3-AAD896800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627991"/>
              </p:ext>
            </p:extLst>
          </p:nvPr>
        </p:nvGraphicFramePr>
        <p:xfrm>
          <a:off x="487014" y="1846879"/>
          <a:ext cx="8379192" cy="2412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3907">
                  <a:extLst>
                    <a:ext uri="{9D8B030D-6E8A-4147-A177-3AD203B41FA5}">
                      <a16:colId xmlns:a16="http://schemas.microsoft.com/office/drawing/2014/main" val="3083832901"/>
                    </a:ext>
                  </a:extLst>
                </a:gridCol>
                <a:gridCol w="1749300">
                  <a:extLst>
                    <a:ext uri="{9D8B030D-6E8A-4147-A177-3AD203B41FA5}">
                      <a16:colId xmlns:a16="http://schemas.microsoft.com/office/drawing/2014/main" val="1133904321"/>
                    </a:ext>
                  </a:extLst>
                </a:gridCol>
                <a:gridCol w="2044789">
                  <a:extLst>
                    <a:ext uri="{9D8B030D-6E8A-4147-A177-3AD203B41FA5}">
                      <a16:colId xmlns:a16="http://schemas.microsoft.com/office/drawing/2014/main" val="1817828248"/>
                    </a:ext>
                  </a:extLst>
                </a:gridCol>
                <a:gridCol w="2411196">
                  <a:extLst>
                    <a:ext uri="{9D8B030D-6E8A-4147-A177-3AD203B41FA5}">
                      <a16:colId xmlns:a16="http://schemas.microsoft.com/office/drawing/2014/main" val="4083661816"/>
                    </a:ext>
                  </a:extLst>
                </a:gridCol>
              </a:tblGrid>
              <a:tr h="28904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dirty="0">
                          <a:solidFill>
                            <a:srgbClr val="EF8A06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МЕДИЦИНА</a:t>
                      </a:r>
                      <a:endParaRPr lang="ru-RU" sz="1400" b="1" dirty="0">
                        <a:solidFill>
                          <a:srgbClr val="EF8A06"/>
                        </a:solidFill>
                      </a:endParaRPr>
                    </a:p>
                  </a:txBody>
                  <a:tcPr marL="7200" marR="8966" marT="89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dirty="0">
                          <a:solidFill>
                            <a:srgbClr val="EF8A06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ОБЩЕНИЕ</a:t>
                      </a:r>
                      <a:endParaRPr lang="ru-RU" sz="1400" b="1" dirty="0">
                        <a:solidFill>
                          <a:srgbClr val="EF8A06"/>
                        </a:solidFill>
                      </a:endParaRPr>
                    </a:p>
                  </a:txBody>
                  <a:tcPr marL="7200" marR="8966" marT="89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dirty="0">
                          <a:solidFill>
                            <a:srgbClr val="EF8A06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ОН-ЛАЙН АКТИВНОСТИ</a:t>
                      </a:r>
                      <a:endParaRPr lang="ru-RU" sz="1400" b="1" dirty="0">
                        <a:solidFill>
                          <a:srgbClr val="EF8A06"/>
                        </a:solidFill>
                      </a:endParaRPr>
                    </a:p>
                  </a:txBody>
                  <a:tcPr marL="7200" marR="8966" marT="8966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dirty="0">
                          <a:solidFill>
                            <a:srgbClr val="EF8A06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ТОВАРЫ / УСЛУГИ</a:t>
                      </a:r>
                      <a:endParaRPr lang="ru-RU" sz="1400" b="1" dirty="0">
                        <a:solidFill>
                          <a:srgbClr val="EF8A06"/>
                        </a:solidFill>
                      </a:endParaRPr>
                    </a:p>
                  </a:txBody>
                  <a:tcPr marL="7200" marR="8966" marT="8966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091928"/>
                  </a:ext>
                </a:extLst>
              </a:tr>
              <a:tr h="2123558">
                <a:tc>
                  <a:txBody>
                    <a:bodyPr/>
                    <a:lstStyle/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Акции в аптеках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Антисептики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Лекарства от аллергии</a:t>
                      </a:r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Лекарства от ОРВИ/Гриппа</a:t>
                      </a:r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Лекарства при заболеваниях ЖКТ</a:t>
                      </a:r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Средства против спазма и боли</a:t>
                      </a:r>
                    </a:p>
                  </a:txBody>
                  <a:tcPr marL="72000" marR="72000" marT="72000" marB="72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Коронавирус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, пандемия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Обсуждают </a:t>
                      </a: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маркетплейсы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Стресс</a:t>
                      </a:r>
                    </a:p>
                  </a:txBody>
                  <a:tcPr marL="72000" marR="72000" marT="72000" marB="72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-76200">
                        <a:lnSpc>
                          <a:spcPct val="90000"/>
                        </a:lnSpc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Онлайн консультации с врачом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Онлайн образование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Онлайн-кинотеатры</a:t>
                      </a:r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Онлайн-экскурсии, лекции</a:t>
                      </a:r>
                    </a:p>
                  </a:txBody>
                  <a:tcPr marL="72000" marR="72000" marT="72000" marB="7200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Доставка товаров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Недвижимость (покупка/аренда)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Продукты питания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Рестораны/кафе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Салоны красоты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Товары для авто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Товары для детей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Товары для дома и дачи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Товары для животных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Товары для красоты (</a:t>
                      </a:r>
                      <a:r>
                        <a:rPr lang="ru-RU" sz="1000" b="0" i="0" u="none" strike="noStrike" cap="none" dirty="0" err="1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Бад</a:t>
                      </a: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Электроинструменты</a:t>
                      </a:r>
                      <a:endParaRPr lang="ru-RU" sz="1000" dirty="0"/>
                    </a:p>
                    <a:p>
                      <a:pPr marL="57150" marR="0" lvl="1" indent="-76200" algn="l" rtl="0">
                        <a:lnSpc>
                          <a:spcPct val="90000"/>
                        </a:lnSpc>
                        <a:spcBef>
                          <a:spcPts val="15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Char char="•"/>
                      </a:pPr>
                      <a:r>
                        <a:rPr lang="ru-RU" sz="10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Электроника</a:t>
                      </a:r>
                      <a:endParaRPr lang="ru-RU" sz="1000" dirty="0"/>
                    </a:p>
                  </a:txBody>
                  <a:tcPr marL="72000" marR="72000" marT="72000" marB="7200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39404"/>
                  </a:ext>
                </a:extLst>
              </a:tr>
            </a:tbl>
          </a:graphicData>
        </a:graphic>
      </p:graphicFrame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7" y="4413102"/>
            <a:ext cx="9779727" cy="1510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rgbClr val="EF8A06"/>
                </a:solidFill>
                <a:ea typeface="Calibri"/>
                <a:cs typeface="Calibri"/>
                <a:sym typeface="Calibri"/>
              </a:rPr>
              <a:t>Сегменты разделены на 4 группы по смыслу наполнения контента. </a:t>
            </a:r>
            <a:endParaRPr lang="ru-RU" sz="1600" dirty="0">
              <a:solidFill>
                <a:srgbClr val="EF8A06"/>
              </a:solidFill>
              <a:highlight>
                <a:srgbClr val="00FF00"/>
              </a:highlight>
              <a:ea typeface="Calibri"/>
              <a:cs typeface="Calibri"/>
              <a:sym typeface="Calibri"/>
            </a:endParaRPr>
          </a:p>
          <a:p>
            <a:pPr lvl="0">
              <a:buClr>
                <a:schemeClr val="dk1"/>
              </a:buClr>
              <a:buSzPts val="1600"/>
            </a:pPr>
            <a:r>
              <a:rPr lang="ru-RU" sz="1600" dirty="0">
                <a:sym typeface="Calibri"/>
              </a:rPr>
              <a:t>Данная группировка позволит: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ru-RU" sz="1200" dirty="0">
                <a:sym typeface="Calibri"/>
              </a:rPr>
              <a:t>1. Сфокусировать анализ по направленному контенту;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ru-RU" sz="1200" dirty="0">
                <a:sym typeface="Calibri"/>
              </a:rPr>
              <a:t>2. Правильно сопоставить динамику внутри группы с внешними факторами;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ru-RU" sz="1200" dirty="0">
                <a:sym typeface="Calibri"/>
              </a:rPr>
              <a:t>3. Сравнить зоны роста между разными группами;</a:t>
            </a:r>
          </a:p>
          <a:p>
            <a:pPr lvl="0">
              <a:buClr>
                <a:schemeClr val="dk1"/>
              </a:buClr>
              <a:buSzPts val="1600"/>
            </a:pPr>
            <a:r>
              <a:rPr lang="ru-RU" sz="1200" dirty="0">
                <a:sym typeface="Calibri"/>
              </a:rPr>
              <a:t>4. Из 25 тематических сегментов выделить наиболее перспективные для таргетирования в «</a:t>
            </a:r>
            <a:r>
              <a:rPr lang="ru-RU" sz="1200" dirty="0" err="1">
                <a:sym typeface="Calibri"/>
              </a:rPr>
              <a:t>посткарантийный</a:t>
            </a:r>
            <a:r>
              <a:rPr lang="ru-RU" sz="1200" dirty="0">
                <a:sym typeface="Calibri"/>
              </a:rPr>
              <a:t>» период;</a:t>
            </a:r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7EA07A9B-3AD6-2D45-A332-298D2A04B229}"/>
              </a:ext>
            </a:extLst>
          </p:cNvPr>
          <p:cNvSpPr txBox="1">
            <a:spLocks/>
          </p:cNvSpPr>
          <p:nvPr/>
        </p:nvSpPr>
        <p:spPr>
          <a:xfrm>
            <a:off x="487017" y="1086157"/>
            <a:ext cx="11322710" cy="607102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Оценка поведения пользователей и смена их фокуса интересов проведена </a:t>
            </a:r>
            <a:b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ru-RU" sz="1600" b="1" dirty="0">
                <a:solidFill>
                  <a:srgbClr val="A44602"/>
                </a:solidFill>
                <a:ea typeface="Calibri"/>
                <a:cs typeface="Calibri"/>
                <a:sym typeface="Calibri"/>
              </a:rPr>
              <a:t>на данных за период с 16 марта 2020 по 12 апреля 2020</a:t>
            </a:r>
            <a:r>
              <a:rPr lang="ru-RU" sz="16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в разрезе 25 тематических сегментов.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468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ru-RU"/>
            </a:defPPr>
            <a:lvl1pPr algn="ctr">
              <a:defRPr sz="2800">
                <a:solidFill>
                  <a:srgbClr val="E97C15"/>
                </a:solidFill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ym typeface="Calibri"/>
              </a:rPr>
              <a:t>ХАРАКТЕР ТЕМАТИЧЕСКИХ СЕГМЕНТОВ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Google Shape;158;g86e7697c98_0_7">
            <a:extLst>
              <a:ext uri="{FF2B5EF4-FFF2-40B4-BE49-F238E27FC236}">
                <a16:creationId xmlns:a16="http://schemas.microsoft.com/office/drawing/2014/main" id="{C940AA2E-F818-4848-8FD5-5FEB6100D159}"/>
              </a:ext>
            </a:extLst>
          </p:cNvPr>
          <p:cNvSpPr txBox="1"/>
          <p:nvPr/>
        </p:nvSpPr>
        <p:spPr>
          <a:xfrm>
            <a:off x="487016" y="1268141"/>
            <a:ext cx="3691947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1400" dirty="0">
                <a:sym typeface="Calibri"/>
              </a:rPr>
              <a:t>Доля позитивного контента в сегменте</a:t>
            </a:r>
            <a:endParaRPr lang="ru-RU" sz="1400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F7338468-8430-314D-AE92-54F5A72A0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674748"/>
              </p:ext>
            </p:extLst>
          </p:nvPr>
        </p:nvGraphicFramePr>
        <p:xfrm>
          <a:off x="808532" y="1620829"/>
          <a:ext cx="4061246" cy="4441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0114">
                  <a:extLst>
                    <a:ext uri="{9D8B030D-6E8A-4147-A177-3AD203B41FA5}">
                      <a16:colId xmlns:a16="http://schemas.microsoft.com/office/drawing/2014/main" val="3983594955"/>
                    </a:ext>
                  </a:extLst>
                </a:gridCol>
                <a:gridCol w="550283">
                  <a:extLst>
                    <a:ext uri="{9D8B030D-6E8A-4147-A177-3AD203B41FA5}">
                      <a16:colId xmlns:a16="http://schemas.microsoft.com/office/drawing/2014/main" val="4130737177"/>
                    </a:ext>
                  </a:extLst>
                </a:gridCol>
                <a:gridCol w="550283">
                  <a:extLst>
                    <a:ext uri="{9D8B030D-6E8A-4147-A177-3AD203B41FA5}">
                      <a16:colId xmlns:a16="http://schemas.microsoft.com/office/drawing/2014/main" val="448254076"/>
                    </a:ext>
                  </a:extLst>
                </a:gridCol>
                <a:gridCol w="550283">
                  <a:extLst>
                    <a:ext uri="{9D8B030D-6E8A-4147-A177-3AD203B41FA5}">
                      <a16:colId xmlns:a16="http://schemas.microsoft.com/office/drawing/2014/main" val="1855856818"/>
                    </a:ext>
                  </a:extLst>
                </a:gridCol>
                <a:gridCol w="550283">
                  <a:extLst>
                    <a:ext uri="{9D8B030D-6E8A-4147-A177-3AD203B41FA5}">
                      <a16:colId xmlns:a16="http://schemas.microsoft.com/office/drawing/2014/main" val="2010611779"/>
                    </a:ext>
                  </a:extLst>
                </a:gridCol>
              </a:tblGrid>
              <a:tr h="1450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Тема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до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1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2 после</a:t>
                      </a:r>
                      <a:endParaRPr lang="ru-RU" sz="10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66" marR="8966" marT="896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747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Лекарства от ОРВИ/Гриппа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478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Акции в аптеках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112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Лекарства от аллергии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6858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Лекарства при заболеваниях ЖКТ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423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Антисептики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267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Средства против спазма и боли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60346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413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Медицина (итого)</a:t>
                      </a:r>
                      <a:endParaRPr lang="ru-RU" sz="8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654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Стресс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31%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293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Обсуждают </a:t>
                      </a:r>
                      <a:r>
                        <a:rPr lang="ru-RU" sz="800" u="none" strike="noStrike" dirty="0" err="1">
                          <a:effectLst/>
                        </a:rPr>
                        <a:t>маркетплейсы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621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Коронавирус, пандемия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10%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00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2796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Общение (итого)</a:t>
                      </a:r>
                      <a:endParaRPr lang="ru-RU" sz="8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736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Онлайн-кинотеатры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115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Онлайн консультации с врачом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43%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162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Онлайн образование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4670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Онлайн-экскурсии, лекции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597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447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Он-</a:t>
                      </a:r>
                      <a:r>
                        <a:rPr lang="ru-RU" sz="800" b="1" u="none" strike="noStrike" dirty="0" err="1">
                          <a:solidFill>
                            <a:srgbClr val="A44602"/>
                          </a:solidFill>
                          <a:effectLst/>
                        </a:rPr>
                        <a:t>лайн</a:t>
                      </a:r>
                      <a:r>
                        <a:rPr lang="ru-RU" sz="8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 активности (итого)</a:t>
                      </a:r>
                      <a:endParaRPr lang="ru-RU" sz="8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939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Доставка товаров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35%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903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Товары для животных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63%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831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Товары для детей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67%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1820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Товары для красоты (</a:t>
                      </a:r>
                      <a:r>
                        <a:rPr lang="ru-RU" sz="800" u="none" strike="noStrike" dirty="0" err="1">
                          <a:effectLst/>
                        </a:rPr>
                        <a:t>Бад</a:t>
                      </a:r>
                      <a:r>
                        <a:rPr lang="ru-RU" sz="800" u="none" strike="noStrike" dirty="0">
                          <a:effectLst/>
                        </a:rPr>
                        <a:t>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69%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4807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Продукты питания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76%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716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Электроника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143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Товары для дома и дачи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44%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663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Электроинструменты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25%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29%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32%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368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Недвижимость (покупка/аренда)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59%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8493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Товары для авто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68%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70%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71%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92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Салоны красоты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60%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62%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64%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858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</a:rPr>
                        <a:t>Рестораны/кафе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58%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</a:rPr>
                        <a:t>47%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895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685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u="none" strike="noStrike" dirty="0">
                          <a:solidFill>
                            <a:srgbClr val="A44602"/>
                          </a:solidFill>
                          <a:effectLst/>
                        </a:rPr>
                        <a:t>Товары / услуги (итого)</a:t>
                      </a:r>
                      <a:endParaRPr lang="ru-RU" sz="800" b="1" i="0" u="none" strike="noStrike" dirty="0">
                        <a:solidFill>
                          <a:srgbClr val="A4460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56%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55%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54%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77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323434"/>
                  </a:ext>
                </a:extLst>
              </a:tr>
            </a:tbl>
          </a:graphicData>
        </a:graphic>
      </p:graphicFrame>
      <p:sp>
        <p:nvSpPr>
          <p:cNvPr id="26" name="Rectangle 1">
            <a:extLst>
              <a:ext uri="{FF2B5EF4-FFF2-40B4-BE49-F238E27FC236}">
                <a16:creationId xmlns:a16="http://schemas.microsoft.com/office/drawing/2014/main" id="{97FC95D7-304B-5249-BB92-8B543A93C31F}"/>
              </a:ext>
            </a:extLst>
          </p:cNvPr>
          <p:cNvSpPr/>
          <p:nvPr/>
        </p:nvSpPr>
        <p:spPr>
          <a:xfrm rot="16200000">
            <a:off x="169755" y="2020359"/>
            <a:ext cx="918328" cy="238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80"/>
              </a:lnSpc>
            </a:pPr>
            <a:r>
              <a:rPr lang="ru-RU" sz="1200" dirty="0">
                <a:solidFill>
                  <a:srgbClr val="A44602"/>
                </a:solidFill>
                <a:latin typeface="Calibri" panose="020F0502020204030204" pitchFamily="34" charset="0"/>
              </a:rPr>
              <a:t>Медицина </a:t>
            </a:r>
            <a:endParaRPr lang="ru-RU" sz="1200" dirty="0">
              <a:solidFill>
                <a:srgbClr val="A44602"/>
              </a:solidFill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16201ED2-6A8B-D145-961C-CE65622FA3A2}"/>
              </a:ext>
            </a:extLst>
          </p:cNvPr>
          <p:cNvSpPr/>
          <p:nvPr/>
        </p:nvSpPr>
        <p:spPr>
          <a:xfrm rot="16200000">
            <a:off x="213727" y="2817929"/>
            <a:ext cx="837280" cy="238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80"/>
              </a:lnSpc>
            </a:pPr>
            <a:r>
              <a:rPr lang="ru-RU" sz="1200" dirty="0">
                <a:solidFill>
                  <a:srgbClr val="A44602"/>
                </a:solidFill>
                <a:latin typeface="Calibri" panose="020F0502020204030204" pitchFamily="34" charset="0"/>
              </a:rPr>
              <a:t>Общение </a:t>
            </a:r>
            <a:endParaRPr lang="ru-RU" sz="1200" dirty="0">
              <a:solidFill>
                <a:srgbClr val="A44602"/>
              </a:solidFill>
            </a:endParaRP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E44C96BC-EAC2-2D49-8903-8F395422D199}"/>
              </a:ext>
            </a:extLst>
          </p:cNvPr>
          <p:cNvSpPr/>
          <p:nvPr/>
        </p:nvSpPr>
        <p:spPr>
          <a:xfrm rot="16200000">
            <a:off x="86869" y="3534020"/>
            <a:ext cx="954107" cy="3797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080"/>
              </a:lnSpc>
            </a:pPr>
            <a:r>
              <a:rPr lang="ru-RU" sz="1200" dirty="0">
                <a:solidFill>
                  <a:srgbClr val="A44602"/>
                </a:solidFill>
                <a:latin typeface="Calibri" panose="020F0502020204030204" pitchFamily="34" charset="0"/>
              </a:rPr>
              <a:t>Он-</a:t>
            </a:r>
            <a:r>
              <a:rPr lang="ru-RU" sz="1200" dirty="0" err="1">
                <a:solidFill>
                  <a:srgbClr val="A44602"/>
                </a:solidFill>
                <a:latin typeface="Calibri" panose="020F0502020204030204" pitchFamily="34" charset="0"/>
              </a:rPr>
              <a:t>лайн</a:t>
            </a:r>
            <a:r>
              <a:rPr lang="ru-RU" sz="1200" dirty="0">
                <a:solidFill>
                  <a:srgbClr val="A44602"/>
                </a:solidFill>
                <a:latin typeface="Calibri" panose="020F0502020204030204" pitchFamily="34" charset="0"/>
              </a:rPr>
              <a:t> </a:t>
            </a:r>
          </a:p>
          <a:p>
            <a:pPr algn="ctr">
              <a:lnSpc>
                <a:spcPts val="1080"/>
              </a:lnSpc>
            </a:pPr>
            <a:r>
              <a:rPr lang="ru-RU" sz="1200" dirty="0">
                <a:solidFill>
                  <a:srgbClr val="A44602"/>
                </a:solidFill>
                <a:latin typeface="Calibri" panose="020F0502020204030204" pitchFamily="34" charset="0"/>
              </a:rPr>
              <a:t>активности </a:t>
            </a:r>
            <a:endParaRPr lang="ru-RU" sz="1200" dirty="0">
              <a:solidFill>
                <a:srgbClr val="A44602"/>
              </a:solidFill>
            </a:endParaRP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3A95CDFF-5910-524C-8B02-FFDB343F77B3}"/>
              </a:ext>
            </a:extLst>
          </p:cNvPr>
          <p:cNvSpPr/>
          <p:nvPr/>
        </p:nvSpPr>
        <p:spPr>
          <a:xfrm rot="16200000">
            <a:off x="8460" y="4839657"/>
            <a:ext cx="1240917" cy="238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080"/>
              </a:lnSpc>
            </a:pPr>
            <a:r>
              <a:rPr lang="ru-RU" sz="1200" dirty="0">
                <a:solidFill>
                  <a:srgbClr val="A44602"/>
                </a:solidFill>
                <a:latin typeface="Calibri" panose="020F0502020204030204" pitchFamily="34" charset="0"/>
              </a:rPr>
              <a:t>Товары / услуги </a:t>
            </a:r>
            <a:endParaRPr lang="ru-RU" sz="1200" dirty="0">
              <a:solidFill>
                <a:srgbClr val="A44602"/>
              </a:solidFill>
            </a:endParaRPr>
          </a:p>
        </p:txBody>
      </p:sp>
      <p:sp>
        <p:nvSpPr>
          <p:cNvPr id="34" name="Google Shape;166;g86e7697c98_0_7">
            <a:extLst>
              <a:ext uri="{FF2B5EF4-FFF2-40B4-BE49-F238E27FC236}">
                <a16:creationId xmlns:a16="http://schemas.microsoft.com/office/drawing/2014/main" id="{7DDCBD16-165B-1F48-A3CA-781C41D019E7}"/>
              </a:ext>
            </a:extLst>
          </p:cNvPr>
          <p:cNvSpPr txBox="1"/>
          <p:nvPr/>
        </p:nvSpPr>
        <p:spPr>
          <a:xfrm>
            <a:off x="5359078" y="1655554"/>
            <a:ext cx="6150436" cy="4120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rgbClr val="A44602"/>
                </a:solidFill>
                <a:ea typeface="Calibri"/>
                <a:cs typeface="Calibri"/>
                <a:sym typeface="Calibri"/>
              </a:rPr>
              <a:t>Контент в выбранных тематических сегментах делится по характеру сообщения позитивный/негативный. В таблице представлены данные по доле позитивного контента в каждом сегменте на протяжении 4 недель.</a:t>
            </a:r>
            <a:endParaRPr lang="ru-RU" sz="1600" b="1" dirty="0">
              <a:solidFill>
                <a:srgbClr val="A44602"/>
              </a:solidFill>
            </a:endParaRPr>
          </a:p>
          <a:p>
            <a:pPr lvl="0">
              <a:buClr>
                <a:schemeClr val="dk1"/>
              </a:buClr>
              <a:buSzPts val="1600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Из 25 сегментов 14 (56%) носят позитивный окрас до карантина, 11 (44%) из них сохранили его на протяжении всего периода (выделены      ), и также 14 относятся к позитивным на 2ой неделе исследования.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В разрезе групп в непрерывно позитивный характер в течении 4 недель сохранялся в крупной группе «Товары/услуги».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Группа «Общение» традиционно осталась негативно окрашенной с резким падением до 23%.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Уровень позитива в сегментах группы «Медицина» на фоне эпидемиологической обстановки снизился в среднем с 54% до 45% (в больше степени в сегменте «Акции в аптеках»).</a:t>
            </a:r>
          </a:p>
        </p:txBody>
      </p:sp>
      <p:sp>
        <p:nvSpPr>
          <p:cNvPr id="36" name="Freeform 254">
            <a:extLst>
              <a:ext uri="{FF2B5EF4-FFF2-40B4-BE49-F238E27FC236}">
                <a16:creationId xmlns:a16="http://schemas.microsoft.com/office/drawing/2014/main" id="{D8F3D591-11B0-8C4A-8133-A8EFA9F6C10E}"/>
              </a:ext>
            </a:extLst>
          </p:cNvPr>
          <p:cNvSpPr>
            <a:spLocks noEditPoints="1"/>
          </p:cNvSpPr>
          <p:nvPr/>
        </p:nvSpPr>
        <p:spPr bwMode="auto">
          <a:xfrm>
            <a:off x="4924495" y="2241843"/>
            <a:ext cx="266797" cy="26750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  <p:sp>
        <p:nvSpPr>
          <p:cNvPr id="37" name="Freeform 254">
            <a:extLst>
              <a:ext uri="{FF2B5EF4-FFF2-40B4-BE49-F238E27FC236}">
                <a16:creationId xmlns:a16="http://schemas.microsoft.com/office/drawing/2014/main" id="{B5C6E3EE-CC90-2045-867B-78D894B5DB0A}"/>
              </a:ext>
            </a:extLst>
          </p:cNvPr>
          <p:cNvSpPr>
            <a:spLocks noEditPoints="1"/>
          </p:cNvSpPr>
          <p:nvPr/>
        </p:nvSpPr>
        <p:spPr bwMode="auto">
          <a:xfrm>
            <a:off x="10557152" y="3119136"/>
            <a:ext cx="199266" cy="19979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  <p:sp>
        <p:nvSpPr>
          <p:cNvPr id="38" name="Freeform 254">
            <a:extLst>
              <a:ext uri="{FF2B5EF4-FFF2-40B4-BE49-F238E27FC236}">
                <a16:creationId xmlns:a16="http://schemas.microsoft.com/office/drawing/2014/main" id="{FEC0B784-FC47-B743-AA31-16710A3186BD}"/>
              </a:ext>
            </a:extLst>
          </p:cNvPr>
          <p:cNvSpPr>
            <a:spLocks noEditPoints="1"/>
          </p:cNvSpPr>
          <p:nvPr/>
        </p:nvSpPr>
        <p:spPr bwMode="auto">
          <a:xfrm>
            <a:off x="4924494" y="3405850"/>
            <a:ext cx="266797" cy="26750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  <p:sp>
        <p:nvSpPr>
          <p:cNvPr id="39" name="Freeform 254">
            <a:extLst>
              <a:ext uri="{FF2B5EF4-FFF2-40B4-BE49-F238E27FC236}">
                <a16:creationId xmlns:a16="http://schemas.microsoft.com/office/drawing/2014/main" id="{3F37A6A2-23F7-D046-9E33-1D3CD860E296}"/>
              </a:ext>
            </a:extLst>
          </p:cNvPr>
          <p:cNvSpPr>
            <a:spLocks noEditPoints="1"/>
          </p:cNvSpPr>
          <p:nvPr/>
        </p:nvSpPr>
        <p:spPr bwMode="auto">
          <a:xfrm>
            <a:off x="4930327" y="3781035"/>
            <a:ext cx="266797" cy="26750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  <p:sp>
        <p:nvSpPr>
          <p:cNvPr id="40" name="Freeform 254">
            <a:extLst>
              <a:ext uri="{FF2B5EF4-FFF2-40B4-BE49-F238E27FC236}">
                <a16:creationId xmlns:a16="http://schemas.microsoft.com/office/drawing/2014/main" id="{E3C02EBB-73AC-8A44-8143-A6A735480470}"/>
              </a:ext>
            </a:extLst>
          </p:cNvPr>
          <p:cNvSpPr>
            <a:spLocks noEditPoints="1"/>
          </p:cNvSpPr>
          <p:nvPr/>
        </p:nvSpPr>
        <p:spPr bwMode="auto">
          <a:xfrm>
            <a:off x="4924494" y="4504691"/>
            <a:ext cx="266797" cy="26750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  <p:sp>
        <p:nvSpPr>
          <p:cNvPr id="41" name="Freeform 254">
            <a:extLst>
              <a:ext uri="{FF2B5EF4-FFF2-40B4-BE49-F238E27FC236}">
                <a16:creationId xmlns:a16="http://schemas.microsoft.com/office/drawing/2014/main" id="{6ECECE46-3458-2E44-BEF7-D6B5D72977B6}"/>
              </a:ext>
            </a:extLst>
          </p:cNvPr>
          <p:cNvSpPr>
            <a:spLocks noEditPoints="1"/>
          </p:cNvSpPr>
          <p:nvPr/>
        </p:nvSpPr>
        <p:spPr bwMode="auto">
          <a:xfrm>
            <a:off x="4924493" y="5416778"/>
            <a:ext cx="266797" cy="26750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  <p:sp>
        <p:nvSpPr>
          <p:cNvPr id="42" name="Freeform 254">
            <a:extLst>
              <a:ext uri="{FF2B5EF4-FFF2-40B4-BE49-F238E27FC236}">
                <a16:creationId xmlns:a16="http://schemas.microsoft.com/office/drawing/2014/main" id="{76883ECD-B598-934B-B372-6B64B6A8587E}"/>
              </a:ext>
            </a:extLst>
          </p:cNvPr>
          <p:cNvSpPr>
            <a:spLocks noEditPoints="1"/>
          </p:cNvSpPr>
          <p:nvPr/>
        </p:nvSpPr>
        <p:spPr bwMode="auto">
          <a:xfrm>
            <a:off x="4924493" y="5877468"/>
            <a:ext cx="266797" cy="267504"/>
          </a:xfrm>
          <a:custGeom>
            <a:avLst/>
            <a:gdLst>
              <a:gd name="T0" fmla="*/ 280 w 560"/>
              <a:gd name="T1" fmla="*/ 0 h 560"/>
              <a:gd name="T2" fmla="*/ 0 w 560"/>
              <a:gd name="T3" fmla="*/ 280 h 560"/>
              <a:gd name="T4" fmla="*/ 280 w 560"/>
              <a:gd name="T5" fmla="*/ 560 h 560"/>
              <a:gd name="T6" fmla="*/ 560 w 560"/>
              <a:gd name="T7" fmla="*/ 280 h 560"/>
              <a:gd name="T8" fmla="*/ 280 w 560"/>
              <a:gd name="T9" fmla="*/ 0 h 560"/>
              <a:gd name="T10" fmla="*/ 348 w 560"/>
              <a:gd name="T11" fmla="*/ 159 h 560"/>
              <a:gd name="T12" fmla="*/ 382 w 560"/>
              <a:gd name="T13" fmla="*/ 192 h 560"/>
              <a:gd name="T14" fmla="*/ 348 w 560"/>
              <a:gd name="T15" fmla="*/ 226 h 560"/>
              <a:gd name="T16" fmla="*/ 314 w 560"/>
              <a:gd name="T17" fmla="*/ 192 h 560"/>
              <a:gd name="T18" fmla="*/ 348 w 560"/>
              <a:gd name="T19" fmla="*/ 159 h 560"/>
              <a:gd name="T20" fmla="*/ 208 w 560"/>
              <a:gd name="T21" fmla="*/ 159 h 560"/>
              <a:gd name="T22" fmla="*/ 241 w 560"/>
              <a:gd name="T23" fmla="*/ 192 h 560"/>
              <a:gd name="T24" fmla="*/ 208 w 560"/>
              <a:gd name="T25" fmla="*/ 226 h 560"/>
              <a:gd name="T26" fmla="*/ 174 w 560"/>
              <a:gd name="T27" fmla="*/ 192 h 560"/>
              <a:gd name="T28" fmla="*/ 208 w 560"/>
              <a:gd name="T29" fmla="*/ 159 h 560"/>
              <a:gd name="T30" fmla="*/ 471 w 560"/>
              <a:gd name="T31" fmla="*/ 310 h 560"/>
              <a:gd name="T32" fmla="*/ 280 w 560"/>
              <a:gd name="T33" fmla="*/ 465 h 560"/>
              <a:gd name="T34" fmla="*/ 90 w 560"/>
              <a:gd name="T35" fmla="*/ 316 h 560"/>
              <a:gd name="T36" fmla="*/ 102 w 560"/>
              <a:gd name="T37" fmla="*/ 295 h 560"/>
              <a:gd name="T38" fmla="*/ 123 w 560"/>
              <a:gd name="T39" fmla="*/ 308 h 560"/>
              <a:gd name="T40" fmla="*/ 280 w 560"/>
              <a:gd name="T41" fmla="*/ 432 h 560"/>
              <a:gd name="T42" fmla="*/ 438 w 560"/>
              <a:gd name="T43" fmla="*/ 303 h 560"/>
              <a:gd name="T44" fmla="*/ 458 w 560"/>
              <a:gd name="T45" fmla="*/ 290 h 560"/>
              <a:gd name="T46" fmla="*/ 471 w 560"/>
              <a:gd name="T47" fmla="*/ 310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0" h="560">
                <a:moveTo>
                  <a:pt x="280" y="0"/>
                </a:moveTo>
                <a:cubicBezTo>
                  <a:pt x="126" y="0"/>
                  <a:pt x="0" y="125"/>
                  <a:pt x="0" y="280"/>
                </a:cubicBezTo>
                <a:cubicBezTo>
                  <a:pt x="0" y="435"/>
                  <a:pt x="126" y="560"/>
                  <a:pt x="280" y="560"/>
                </a:cubicBezTo>
                <a:cubicBezTo>
                  <a:pt x="435" y="560"/>
                  <a:pt x="560" y="435"/>
                  <a:pt x="560" y="280"/>
                </a:cubicBezTo>
                <a:cubicBezTo>
                  <a:pt x="560" y="125"/>
                  <a:pt x="435" y="0"/>
                  <a:pt x="280" y="0"/>
                </a:cubicBezTo>
                <a:moveTo>
                  <a:pt x="348" y="159"/>
                </a:moveTo>
                <a:cubicBezTo>
                  <a:pt x="366" y="159"/>
                  <a:pt x="382" y="174"/>
                  <a:pt x="382" y="192"/>
                </a:cubicBezTo>
                <a:cubicBezTo>
                  <a:pt x="382" y="211"/>
                  <a:pt x="366" y="226"/>
                  <a:pt x="348" y="226"/>
                </a:cubicBezTo>
                <a:cubicBezTo>
                  <a:pt x="329" y="226"/>
                  <a:pt x="314" y="211"/>
                  <a:pt x="314" y="192"/>
                </a:cubicBezTo>
                <a:cubicBezTo>
                  <a:pt x="314" y="174"/>
                  <a:pt x="329" y="159"/>
                  <a:pt x="348" y="159"/>
                </a:cubicBezTo>
                <a:moveTo>
                  <a:pt x="208" y="159"/>
                </a:moveTo>
                <a:cubicBezTo>
                  <a:pt x="226" y="159"/>
                  <a:pt x="241" y="174"/>
                  <a:pt x="241" y="192"/>
                </a:cubicBezTo>
                <a:cubicBezTo>
                  <a:pt x="241" y="211"/>
                  <a:pt x="226" y="226"/>
                  <a:pt x="208" y="226"/>
                </a:cubicBezTo>
                <a:cubicBezTo>
                  <a:pt x="189" y="226"/>
                  <a:pt x="174" y="211"/>
                  <a:pt x="174" y="192"/>
                </a:cubicBezTo>
                <a:cubicBezTo>
                  <a:pt x="174" y="174"/>
                  <a:pt x="189" y="159"/>
                  <a:pt x="208" y="159"/>
                </a:cubicBezTo>
                <a:moveTo>
                  <a:pt x="471" y="310"/>
                </a:moveTo>
                <a:cubicBezTo>
                  <a:pt x="452" y="400"/>
                  <a:pt x="372" y="465"/>
                  <a:pt x="280" y="465"/>
                </a:cubicBezTo>
                <a:cubicBezTo>
                  <a:pt x="189" y="465"/>
                  <a:pt x="111" y="404"/>
                  <a:pt x="90" y="316"/>
                </a:cubicBezTo>
                <a:cubicBezTo>
                  <a:pt x="88" y="307"/>
                  <a:pt x="93" y="298"/>
                  <a:pt x="102" y="295"/>
                </a:cubicBezTo>
                <a:cubicBezTo>
                  <a:pt x="111" y="293"/>
                  <a:pt x="121" y="299"/>
                  <a:pt x="123" y="308"/>
                </a:cubicBezTo>
                <a:cubicBezTo>
                  <a:pt x="140" y="381"/>
                  <a:pt x="205" y="432"/>
                  <a:pt x="280" y="432"/>
                </a:cubicBezTo>
                <a:cubicBezTo>
                  <a:pt x="356" y="432"/>
                  <a:pt x="422" y="378"/>
                  <a:pt x="438" y="303"/>
                </a:cubicBezTo>
                <a:cubicBezTo>
                  <a:pt x="440" y="294"/>
                  <a:pt x="449" y="288"/>
                  <a:pt x="458" y="290"/>
                </a:cubicBezTo>
                <a:cubicBezTo>
                  <a:pt x="467" y="292"/>
                  <a:pt x="473" y="301"/>
                  <a:pt x="471" y="310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57150" tIns="28575" rIns="57150" bIns="28575" numCol="1" anchor="t" anchorCtr="0" compatLnSpc="1">
            <a:prstTxWarp prst="textNoShape">
              <a:avLst/>
            </a:prstTxWarp>
          </a:bodyPr>
          <a:lstStyle/>
          <a:p>
            <a:endParaRPr lang="en-AU" sz="1125"/>
          </a:p>
        </p:txBody>
      </p:sp>
    </p:spTree>
    <p:extLst>
      <p:ext uri="{BB962C8B-B14F-4D97-AF65-F5344CB8AC3E}">
        <p14:creationId xmlns:p14="http://schemas.microsoft.com/office/powerpoint/2010/main" val="2416110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СРЕДНЕЕ КОЛИЧЕСТВО ПОЛЬЗОВАТЕЛЕЙ ПО ГРУППАМ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Google Shape;130;p1">
            <a:extLst>
              <a:ext uri="{FF2B5EF4-FFF2-40B4-BE49-F238E27FC236}">
                <a16:creationId xmlns:a16="http://schemas.microsoft.com/office/drawing/2014/main" id="{DC00AAAA-0EE1-774D-BC1B-49C5913F31A9}"/>
              </a:ext>
            </a:extLst>
          </p:cNvPr>
          <p:cNvSpPr txBox="1"/>
          <p:nvPr/>
        </p:nvSpPr>
        <p:spPr>
          <a:xfrm>
            <a:off x="487016" y="6108709"/>
            <a:ext cx="7233675" cy="381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*Среднее количество пользователей – это среднее значение по тематическим сегментам.</a:t>
            </a:r>
          </a:p>
          <a:p>
            <a:r>
              <a:rPr lang="ru-RU" dirty="0">
                <a:sym typeface="Calibri"/>
              </a:rPr>
              <a:t>** уровень позитива в среднем по всем сегментам в группе</a:t>
            </a:r>
          </a:p>
        </p:txBody>
      </p:sp>
      <p:sp>
        <p:nvSpPr>
          <p:cNvPr id="22" name="Google Shape;166;g86e7697c98_0_7">
            <a:extLst>
              <a:ext uri="{FF2B5EF4-FFF2-40B4-BE49-F238E27FC236}">
                <a16:creationId xmlns:a16="http://schemas.microsoft.com/office/drawing/2014/main" id="{2861CDCA-43E9-8846-B6E2-2E8F0F7FD1CF}"/>
              </a:ext>
            </a:extLst>
          </p:cNvPr>
          <p:cNvSpPr txBox="1"/>
          <p:nvPr/>
        </p:nvSpPr>
        <p:spPr>
          <a:xfrm>
            <a:off x="6616700" y="1655553"/>
            <a:ext cx="4892813" cy="429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Активность пользователей внутри групп на протяжении 4х недель меняется неоднородно:</a:t>
            </a:r>
            <a:endParaRPr lang="ru-RU" sz="1600" b="1" dirty="0">
              <a:solidFill>
                <a:srgbClr val="A44602"/>
              </a:solidFill>
              <a:cs typeface="Calibri"/>
            </a:endParaRPr>
          </a:p>
          <a:p>
            <a:pPr lvl="0">
              <a:buClr>
                <a:schemeClr val="dk1"/>
              </a:buClr>
              <a:buSzPts val="1600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Все группы и сегменты в них показали значительный рост (от +80% в «Товарах» до +220% в «Онлайн Активностях»</a:t>
            </a: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Максимальный абсолютный прирост количества пользователей (+347 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тыс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) в группе “Общение” несмотря на то, что характер контента резко изменился на негативный.</a:t>
            </a: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Максимальный относительный прирост в “Он-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лайн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 активностях” (+ 219%, опережает «Общение» всего на 2 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п.п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.) при стабильном росте позитивного наполнения.</a:t>
            </a: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Смена характера контента в «Медицине» на 9 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п.п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. сопровождалась минимальным абсолютным приростом по среднему количеству пользователей, несмотря на основной 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инфоповод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 периода.</a:t>
            </a:r>
          </a:p>
        </p:txBody>
      </p:sp>
      <p:sp>
        <p:nvSpPr>
          <p:cNvPr id="23" name="Google Shape;158;g86e7697c98_0_7">
            <a:extLst>
              <a:ext uri="{FF2B5EF4-FFF2-40B4-BE49-F238E27FC236}">
                <a16:creationId xmlns:a16="http://schemas.microsoft.com/office/drawing/2014/main" id="{E08B1C6C-D4B1-C14D-A560-0B17D1D9347F}"/>
              </a:ext>
            </a:extLst>
          </p:cNvPr>
          <p:cNvSpPr txBox="1"/>
          <p:nvPr/>
        </p:nvSpPr>
        <p:spPr>
          <a:xfrm>
            <a:off x="487016" y="1268140"/>
            <a:ext cx="4592984" cy="637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algn="ctr">
              <a:defRPr sz="1400"/>
            </a:lvl1pPr>
          </a:lstStyle>
          <a:p>
            <a:r>
              <a:rPr lang="ru-RU" dirty="0">
                <a:sym typeface="Calibri"/>
              </a:rPr>
              <a:t>Среднее количество пользователей* в группе и характер контента на первую и последнюю неделю периода</a:t>
            </a:r>
            <a:endParaRPr lang="ru-RU" dirty="0"/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6B4543FF-E8F3-3E4F-B553-CDFAA9125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054" y="2740133"/>
            <a:ext cx="1000576" cy="618748"/>
          </a:xfrm>
          <a:prstGeom prst="rect">
            <a:avLst/>
          </a:pr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9178D6E3-66AD-7D40-95D9-D67AA655C6D9}"/>
              </a:ext>
            </a:extLst>
          </p:cNvPr>
          <p:cNvSpPr>
            <a:spLocks/>
          </p:cNvSpPr>
          <p:nvPr/>
        </p:nvSpPr>
        <p:spPr bwMode="auto">
          <a:xfrm>
            <a:off x="1866901" y="2740133"/>
            <a:ext cx="265153" cy="842953"/>
          </a:xfrm>
          <a:custGeom>
            <a:avLst/>
            <a:gdLst>
              <a:gd name="T0" fmla="*/ 212 w 212"/>
              <a:gd name="T1" fmla="*/ 0 h 579"/>
              <a:gd name="T2" fmla="*/ 0 w 212"/>
              <a:gd name="T3" fmla="*/ 310 h 579"/>
              <a:gd name="T4" fmla="*/ 36 w 212"/>
              <a:gd name="T5" fmla="*/ 393 h 579"/>
              <a:gd name="T6" fmla="*/ 0 w 212"/>
              <a:gd name="T7" fmla="*/ 579 h 579"/>
              <a:gd name="T8" fmla="*/ 212 w 212"/>
              <a:gd name="T9" fmla="*/ 425 h 579"/>
              <a:gd name="T10" fmla="*/ 212 w 212"/>
              <a:gd name="T11" fmla="*/ 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2" h="579">
                <a:moveTo>
                  <a:pt x="212" y="0"/>
                </a:moveTo>
                <a:lnTo>
                  <a:pt x="0" y="310"/>
                </a:lnTo>
                <a:lnTo>
                  <a:pt x="36" y="393"/>
                </a:lnTo>
                <a:lnTo>
                  <a:pt x="0" y="579"/>
                </a:lnTo>
                <a:lnTo>
                  <a:pt x="212" y="425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FAF61BC-1DA0-0947-9A95-26AC589C6837}"/>
              </a:ext>
            </a:extLst>
          </p:cNvPr>
          <p:cNvSpPr>
            <a:spLocks/>
          </p:cNvSpPr>
          <p:nvPr/>
        </p:nvSpPr>
        <p:spPr bwMode="auto">
          <a:xfrm>
            <a:off x="3132630" y="2392178"/>
            <a:ext cx="267654" cy="966702"/>
          </a:xfrm>
          <a:custGeom>
            <a:avLst/>
            <a:gdLst>
              <a:gd name="T0" fmla="*/ 214 w 214"/>
              <a:gd name="T1" fmla="*/ 0 h 664"/>
              <a:gd name="T2" fmla="*/ 0 w 214"/>
              <a:gd name="T3" fmla="*/ 239 h 664"/>
              <a:gd name="T4" fmla="*/ 0 w 214"/>
              <a:gd name="T5" fmla="*/ 664 h 664"/>
              <a:gd name="T6" fmla="*/ 214 w 214"/>
              <a:gd name="T7" fmla="*/ 544 h 664"/>
              <a:gd name="T8" fmla="*/ 214 w 214"/>
              <a:gd name="T9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664">
                <a:moveTo>
                  <a:pt x="214" y="0"/>
                </a:moveTo>
                <a:lnTo>
                  <a:pt x="0" y="239"/>
                </a:lnTo>
                <a:lnTo>
                  <a:pt x="0" y="664"/>
                </a:lnTo>
                <a:lnTo>
                  <a:pt x="214" y="544"/>
                </a:lnTo>
                <a:lnTo>
                  <a:pt x="214" y="0"/>
                </a:lnTo>
                <a:close/>
              </a:path>
            </a:pathLst>
          </a:custGeom>
          <a:solidFill>
            <a:srgbClr val="A446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30">
            <a:extLst>
              <a:ext uri="{FF2B5EF4-FFF2-40B4-BE49-F238E27FC236}">
                <a16:creationId xmlns:a16="http://schemas.microsoft.com/office/drawing/2014/main" id="{38D469D8-8A67-0147-9EC2-C2B488C13AAD}"/>
              </a:ext>
            </a:extLst>
          </p:cNvPr>
          <p:cNvSpPr>
            <a:spLocks/>
          </p:cNvSpPr>
          <p:nvPr/>
        </p:nvSpPr>
        <p:spPr bwMode="auto">
          <a:xfrm>
            <a:off x="3400284" y="2392178"/>
            <a:ext cx="1679717" cy="791997"/>
          </a:xfrm>
          <a:custGeom>
            <a:avLst/>
            <a:gdLst>
              <a:gd name="T0" fmla="*/ 1343 w 1343"/>
              <a:gd name="T1" fmla="*/ 272 h 544"/>
              <a:gd name="T2" fmla="*/ 999 w 1343"/>
              <a:gd name="T3" fmla="*/ 0 h 544"/>
              <a:gd name="T4" fmla="*/ 0 w 1343"/>
              <a:gd name="T5" fmla="*/ 0 h 544"/>
              <a:gd name="T6" fmla="*/ 0 w 1343"/>
              <a:gd name="T7" fmla="*/ 544 h 544"/>
              <a:gd name="T8" fmla="*/ 999 w 1343"/>
              <a:gd name="T9" fmla="*/ 544 h 544"/>
              <a:gd name="T10" fmla="*/ 1343 w 1343"/>
              <a:gd name="T11" fmla="*/ 272 h 5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4">
                <a:moveTo>
                  <a:pt x="1343" y="272"/>
                </a:moveTo>
                <a:lnTo>
                  <a:pt x="999" y="0"/>
                </a:lnTo>
                <a:lnTo>
                  <a:pt x="0" y="0"/>
                </a:lnTo>
                <a:lnTo>
                  <a:pt x="0" y="544"/>
                </a:lnTo>
                <a:lnTo>
                  <a:pt x="999" y="544"/>
                </a:lnTo>
                <a:lnTo>
                  <a:pt x="1343" y="272"/>
                </a:lnTo>
                <a:close/>
              </a:path>
            </a:pathLst>
          </a:custGeom>
          <a:solidFill>
            <a:srgbClr val="C7433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3">
            <a:extLst>
              <a:ext uri="{FF2B5EF4-FFF2-40B4-BE49-F238E27FC236}">
                <a16:creationId xmlns:a16="http://schemas.microsoft.com/office/drawing/2014/main" id="{1CC2576C-C1CA-F840-B42A-05D2B80E9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054" y="3427307"/>
            <a:ext cx="1000576" cy="615836"/>
          </a:xfrm>
          <a:prstGeom prst="rect">
            <a:avLst/>
          </a:prstGeom>
          <a:solidFill>
            <a:srgbClr val="C7433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8A62EB92-61E8-F54F-AEEC-E1C800A163C6}"/>
              </a:ext>
            </a:extLst>
          </p:cNvPr>
          <p:cNvSpPr>
            <a:spLocks/>
          </p:cNvSpPr>
          <p:nvPr/>
        </p:nvSpPr>
        <p:spPr bwMode="auto">
          <a:xfrm>
            <a:off x="1866901" y="3427307"/>
            <a:ext cx="265153" cy="615836"/>
          </a:xfrm>
          <a:custGeom>
            <a:avLst/>
            <a:gdLst>
              <a:gd name="T0" fmla="*/ 212 w 212"/>
              <a:gd name="T1" fmla="*/ 0 h 423"/>
              <a:gd name="T2" fmla="*/ 0 w 212"/>
              <a:gd name="T3" fmla="*/ 154 h 423"/>
              <a:gd name="T4" fmla="*/ 36 w 212"/>
              <a:gd name="T5" fmla="*/ 260 h 423"/>
              <a:gd name="T6" fmla="*/ 0 w 212"/>
              <a:gd name="T7" fmla="*/ 423 h 423"/>
              <a:gd name="T8" fmla="*/ 212 w 212"/>
              <a:gd name="T9" fmla="*/ 423 h 423"/>
              <a:gd name="T10" fmla="*/ 212 w 212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2" h="423">
                <a:moveTo>
                  <a:pt x="212" y="0"/>
                </a:moveTo>
                <a:lnTo>
                  <a:pt x="0" y="154"/>
                </a:lnTo>
                <a:lnTo>
                  <a:pt x="36" y="260"/>
                </a:lnTo>
                <a:lnTo>
                  <a:pt x="0" y="423"/>
                </a:lnTo>
                <a:lnTo>
                  <a:pt x="212" y="423"/>
                </a:lnTo>
                <a:lnTo>
                  <a:pt x="212" y="0"/>
                </a:lnTo>
                <a:close/>
              </a:path>
            </a:pathLst>
          </a:custGeom>
          <a:solidFill>
            <a:srgbClr val="772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D32870CD-5296-4243-8CE4-1CFDFFBECAC5}"/>
              </a:ext>
            </a:extLst>
          </p:cNvPr>
          <p:cNvSpPr>
            <a:spLocks/>
          </p:cNvSpPr>
          <p:nvPr/>
        </p:nvSpPr>
        <p:spPr bwMode="auto">
          <a:xfrm>
            <a:off x="3132630" y="3252602"/>
            <a:ext cx="267654" cy="790541"/>
          </a:xfrm>
          <a:custGeom>
            <a:avLst/>
            <a:gdLst>
              <a:gd name="T0" fmla="*/ 214 w 214"/>
              <a:gd name="T1" fmla="*/ 0 h 543"/>
              <a:gd name="T2" fmla="*/ 0 w 214"/>
              <a:gd name="T3" fmla="*/ 120 h 543"/>
              <a:gd name="T4" fmla="*/ 0 w 214"/>
              <a:gd name="T5" fmla="*/ 543 h 543"/>
              <a:gd name="T6" fmla="*/ 214 w 214"/>
              <a:gd name="T7" fmla="*/ 543 h 543"/>
              <a:gd name="T8" fmla="*/ 214 w 214"/>
              <a:gd name="T9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543">
                <a:moveTo>
                  <a:pt x="214" y="0"/>
                </a:moveTo>
                <a:lnTo>
                  <a:pt x="0" y="120"/>
                </a:lnTo>
                <a:lnTo>
                  <a:pt x="0" y="543"/>
                </a:lnTo>
                <a:lnTo>
                  <a:pt x="214" y="543"/>
                </a:lnTo>
                <a:lnTo>
                  <a:pt x="214" y="0"/>
                </a:lnTo>
                <a:close/>
              </a:path>
            </a:pathLst>
          </a:custGeom>
          <a:solidFill>
            <a:srgbClr val="7729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51">
            <a:extLst>
              <a:ext uri="{FF2B5EF4-FFF2-40B4-BE49-F238E27FC236}">
                <a16:creationId xmlns:a16="http://schemas.microsoft.com/office/drawing/2014/main" id="{C61CF344-D668-2E46-8054-99AB139D86DF}"/>
              </a:ext>
            </a:extLst>
          </p:cNvPr>
          <p:cNvSpPr>
            <a:spLocks/>
          </p:cNvSpPr>
          <p:nvPr/>
        </p:nvSpPr>
        <p:spPr bwMode="auto">
          <a:xfrm>
            <a:off x="3400284" y="3252602"/>
            <a:ext cx="1679717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2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2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C7433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63">
            <a:extLst>
              <a:ext uri="{FF2B5EF4-FFF2-40B4-BE49-F238E27FC236}">
                <a16:creationId xmlns:a16="http://schemas.microsoft.com/office/drawing/2014/main" id="{81941F1D-860B-8941-8557-C3F4515B7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054" y="4117392"/>
            <a:ext cx="1000576" cy="617291"/>
          </a:xfrm>
          <a:prstGeom prst="rect">
            <a:avLst/>
          </a:pr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67">
            <a:extLst>
              <a:ext uri="{FF2B5EF4-FFF2-40B4-BE49-F238E27FC236}">
                <a16:creationId xmlns:a16="http://schemas.microsoft.com/office/drawing/2014/main" id="{ED787560-5C67-744D-AC7A-617810908BBD}"/>
              </a:ext>
            </a:extLst>
          </p:cNvPr>
          <p:cNvSpPr>
            <a:spLocks/>
          </p:cNvSpPr>
          <p:nvPr/>
        </p:nvSpPr>
        <p:spPr bwMode="auto">
          <a:xfrm>
            <a:off x="1866901" y="4117392"/>
            <a:ext cx="265153" cy="617291"/>
          </a:xfrm>
          <a:custGeom>
            <a:avLst/>
            <a:gdLst>
              <a:gd name="T0" fmla="*/ 212 w 212"/>
              <a:gd name="T1" fmla="*/ 0 h 424"/>
              <a:gd name="T2" fmla="*/ 0 w 212"/>
              <a:gd name="T3" fmla="*/ 0 h 424"/>
              <a:gd name="T4" fmla="*/ 36 w 212"/>
              <a:gd name="T5" fmla="*/ 161 h 424"/>
              <a:gd name="T6" fmla="*/ 0 w 212"/>
              <a:gd name="T7" fmla="*/ 269 h 424"/>
              <a:gd name="T8" fmla="*/ 212 w 212"/>
              <a:gd name="T9" fmla="*/ 424 h 424"/>
              <a:gd name="T10" fmla="*/ 212 w 212"/>
              <a:gd name="T11" fmla="*/ 0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2" h="424">
                <a:moveTo>
                  <a:pt x="212" y="0"/>
                </a:moveTo>
                <a:lnTo>
                  <a:pt x="0" y="0"/>
                </a:lnTo>
                <a:lnTo>
                  <a:pt x="36" y="161"/>
                </a:lnTo>
                <a:lnTo>
                  <a:pt x="0" y="269"/>
                </a:lnTo>
                <a:lnTo>
                  <a:pt x="212" y="424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69">
            <a:extLst>
              <a:ext uri="{FF2B5EF4-FFF2-40B4-BE49-F238E27FC236}">
                <a16:creationId xmlns:a16="http://schemas.microsoft.com/office/drawing/2014/main" id="{BF23A28B-3C45-A441-933D-6127D15A6CE5}"/>
              </a:ext>
            </a:extLst>
          </p:cNvPr>
          <p:cNvSpPr>
            <a:spLocks/>
          </p:cNvSpPr>
          <p:nvPr/>
        </p:nvSpPr>
        <p:spPr bwMode="auto">
          <a:xfrm>
            <a:off x="3132630" y="4117392"/>
            <a:ext cx="267654" cy="790541"/>
          </a:xfrm>
          <a:custGeom>
            <a:avLst/>
            <a:gdLst>
              <a:gd name="T0" fmla="*/ 214 w 214"/>
              <a:gd name="T1" fmla="*/ 0 h 543"/>
              <a:gd name="T2" fmla="*/ 0 w 214"/>
              <a:gd name="T3" fmla="*/ 0 h 543"/>
              <a:gd name="T4" fmla="*/ 0 w 214"/>
              <a:gd name="T5" fmla="*/ 424 h 543"/>
              <a:gd name="T6" fmla="*/ 214 w 214"/>
              <a:gd name="T7" fmla="*/ 543 h 543"/>
              <a:gd name="T8" fmla="*/ 214 w 214"/>
              <a:gd name="T9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543">
                <a:moveTo>
                  <a:pt x="214" y="0"/>
                </a:moveTo>
                <a:lnTo>
                  <a:pt x="0" y="0"/>
                </a:lnTo>
                <a:lnTo>
                  <a:pt x="0" y="424"/>
                </a:lnTo>
                <a:lnTo>
                  <a:pt x="214" y="543"/>
                </a:lnTo>
                <a:lnTo>
                  <a:pt x="21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71">
            <a:extLst>
              <a:ext uri="{FF2B5EF4-FFF2-40B4-BE49-F238E27FC236}">
                <a16:creationId xmlns:a16="http://schemas.microsoft.com/office/drawing/2014/main" id="{E99B361C-27EF-C040-B9F1-32B25F121829}"/>
              </a:ext>
            </a:extLst>
          </p:cNvPr>
          <p:cNvSpPr>
            <a:spLocks/>
          </p:cNvSpPr>
          <p:nvPr/>
        </p:nvSpPr>
        <p:spPr bwMode="auto">
          <a:xfrm>
            <a:off x="3400284" y="4117392"/>
            <a:ext cx="1679717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1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1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87">
            <a:extLst>
              <a:ext uri="{FF2B5EF4-FFF2-40B4-BE49-F238E27FC236}">
                <a16:creationId xmlns:a16="http://schemas.microsoft.com/office/drawing/2014/main" id="{B9B1FB7B-4C17-2544-B60A-7A8D2155FD55}"/>
              </a:ext>
            </a:extLst>
          </p:cNvPr>
          <p:cNvSpPr>
            <a:spLocks/>
          </p:cNvSpPr>
          <p:nvPr/>
        </p:nvSpPr>
        <p:spPr bwMode="auto">
          <a:xfrm>
            <a:off x="1866901" y="4583273"/>
            <a:ext cx="265153" cy="842953"/>
          </a:xfrm>
          <a:custGeom>
            <a:avLst/>
            <a:gdLst>
              <a:gd name="T0" fmla="*/ 0 w 212"/>
              <a:gd name="T1" fmla="*/ 0 h 579"/>
              <a:gd name="T2" fmla="*/ 36 w 212"/>
              <a:gd name="T3" fmla="*/ 196 h 579"/>
              <a:gd name="T4" fmla="*/ 0 w 212"/>
              <a:gd name="T5" fmla="*/ 270 h 579"/>
              <a:gd name="T6" fmla="*/ 212 w 212"/>
              <a:gd name="T7" fmla="*/ 579 h 579"/>
              <a:gd name="T8" fmla="*/ 212 w 212"/>
              <a:gd name="T9" fmla="*/ 154 h 579"/>
              <a:gd name="T10" fmla="*/ 0 w 212"/>
              <a:gd name="T11" fmla="*/ 0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2" h="579">
                <a:moveTo>
                  <a:pt x="0" y="0"/>
                </a:moveTo>
                <a:lnTo>
                  <a:pt x="36" y="196"/>
                </a:lnTo>
                <a:lnTo>
                  <a:pt x="0" y="270"/>
                </a:lnTo>
                <a:lnTo>
                  <a:pt x="212" y="579"/>
                </a:lnTo>
                <a:lnTo>
                  <a:pt x="212" y="15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83">
            <a:extLst>
              <a:ext uri="{FF2B5EF4-FFF2-40B4-BE49-F238E27FC236}">
                <a16:creationId xmlns:a16="http://schemas.microsoft.com/office/drawing/2014/main" id="{DB254FE8-B99C-DD46-9288-F70DA661A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054" y="4807478"/>
            <a:ext cx="1000576" cy="618748"/>
          </a:xfrm>
          <a:prstGeom prst="rect">
            <a:avLst/>
          </a:pr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89">
            <a:extLst>
              <a:ext uri="{FF2B5EF4-FFF2-40B4-BE49-F238E27FC236}">
                <a16:creationId xmlns:a16="http://schemas.microsoft.com/office/drawing/2014/main" id="{A23167A4-27EE-7A4F-AB23-D6964A70496E}"/>
              </a:ext>
            </a:extLst>
          </p:cNvPr>
          <p:cNvSpPr>
            <a:spLocks/>
          </p:cNvSpPr>
          <p:nvPr/>
        </p:nvSpPr>
        <p:spPr bwMode="auto">
          <a:xfrm>
            <a:off x="3132630" y="4807478"/>
            <a:ext cx="267654" cy="966702"/>
          </a:xfrm>
          <a:custGeom>
            <a:avLst/>
            <a:gdLst>
              <a:gd name="T0" fmla="*/ 0 w 214"/>
              <a:gd name="T1" fmla="*/ 0 h 664"/>
              <a:gd name="T2" fmla="*/ 0 w 214"/>
              <a:gd name="T3" fmla="*/ 425 h 664"/>
              <a:gd name="T4" fmla="*/ 214 w 214"/>
              <a:gd name="T5" fmla="*/ 664 h 664"/>
              <a:gd name="T6" fmla="*/ 214 w 214"/>
              <a:gd name="T7" fmla="*/ 121 h 664"/>
              <a:gd name="T8" fmla="*/ 0 w 214"/>
              <a:gd name="T9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664">
                <a:moveTo>
                  <a:pt x="0" y="0"/>
                </a:moveTo>
                <a:lnTo>
                  <a:pt x="0" y="425"/>
                </a:lnTo>
                <a:lnTo>
                  <a:pt x="214" y="664"/>
                </a:lnTo>
                <a:lnTo>
                  <a:pt x="214" y="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91">
            <a:extLst>
              <a:ext uri="{FF2B5EF4-FFF2-40B4-BE49-F238E27FC236}">
                <a16:creationId xmlns:a16="http://schemas.microsoft.com/office/drawing/2014/main" id="{B16EA9B2-D8EB-9F45-871F-E981746BC0E7}"/>
              </a:ext>
            </a:extLst>
          </p:cNvPr>
          <p:cNvSpPr>
            <a:spLocks/>
          </p:cNvSpPr>
          <p:nvPr/>
        </p:nvSpPr>
        <p:spPr bwMode="auto">
          <a:xfrm>
            <a:off x="3400284" y="4983639"/>
            <a:ext cx="1679717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1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1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Rectangle 3">
            <a:extLst>
              <a:ext uri="{FF2B5EF4-FFF2-40B4-BE49-F238E27FC236}">
                <a16:creationId xmlns:a16="http://schemas.microsoft.com/office/drawing/2014/main" id="{35735664-44C6-FA45-A518-8E8F5A81C85C}"/>
              </a:ext>
            </a:extLst>
          </p:cNvPr>
          <p:cNvSpPr/>
          <p:nvPr/>
        </p:nvSpPr>
        <p:spPr>
          <a:xfrm>
            <a:off x="361072" y="3213542"/>
            <a:ext cx="1488228" cy="1787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lnSpc>
                <a:spcPts val="1240"/>
              </a:lnSpc>
            </a:pPr>
            <a:r>
              <a:rPr lang="ru-RU" sz="1200" b="1" dirty="0"/>
              <a:t>«МЕДИЦИНА»</a:t>
            </a:r>
          </a:p>
          <a:p>
            <a:pPr lvl="0" algn="r">
              <a:lnSpc>
                <a:spcPts val="1240"/>
              </a:lnSpc>
            </a:pPr>
            <a:endParaRPr lang="ru-RU" sz="1200" b="1" dirty="0"/>
          </a:p>
          <a:p>
            <a:pPr algn="r">
              <a:lnSpc>
                <a:spcPts val="1240"/>
              </a:lnSpc>
            </a:pPr>
            <a:endParaRPr lang="ru-RU" sz="1200" b="1" dirty="0"/>
          </a:p>
          <a:p>
            <a:pPr algn="r">
              <a:lnSpc>
                <a:spcPts val="1240"/>
              </a:lnSpc>
            </a:pPr>
            <a:r>
              <a:rPr lang="ru-RU" sz="1200" b="1" dirty="0"/>
              <a:t>«ОБЩЕНИЕ»</a:t>
            </a:r>
          </a:p>
          <a:p>
            <a:pPr algn="r">
              <a:lnSpc>
                <a:spcPts val="1240"/>
              </a:lnSpc>
            </a:pPr>
            <a:endParaRPr lang="ru-RU" sz="1200" b="1" dirty="0"/>
          </a:p>
          <a:p>
            <a:pPr algn="r">
              <a:lnSpc>
                <a:spcPts val="1240"/>
              </a:lnSpc>
            </a:pPr>
            <a:endParaRPr lang="ru-RU" sz="1200" b="1" dirty="0"/>
          </a:p>
          <a:p>
            <a:pPr algn="r">
              <a:lnSpc>
                <a:spcPts val="1240"/>
              </a:lnSpc>
            </a:pPr>
            <a:r>
              <a:rPr lang="ru-RU" sz="1200" b="1" dirty="0"/>
              <a:t>«ОН-ЛАЙН</a:t>
            </a:r>
            <a:br>
              <a:rPr lang="ru-RU" sz="1200" b="1" dirty="0"/>
            </a:br>
            <a:r>
              <a:rPr lang="ru-RU" sz="1200" b="1" dirty="0"/>
              <a:t>АКТИВНОСТИ»</a:t>
            </a:r>
          </a:p>
          <a:p>
            <a:pPr algn="r">
              <a:lnSpc>
                <a:spcPts val="1240"/>
              </a:lnSpc>
            </a:pPr>
            <a:endParaRPr lang="ru-RU" sz="1200" b="1" dirty="0"/>
          </a:p>
          <a:p>
            <a:pPr algn="r">
              <a:lnSpc>
                <a:spcPts val="1240"/>
              </a:lnSpc>
            </a:pPr>
            <a:endParaRPr lang="ru-RU" sz="1200" b="1" dirty="0"/>
          </a:p>
          <a:p>
            <a:pPr algn="r">
              <a:lnSpc>
                <a:spcPts val="1240"/>
              </a:lnSpc>
            </a:pPr>
            <a:r>
              <a:rPr lang="ru-RU" sz="1200" b="1" dirty="0"/>
              <a:t>«ТОВАРЫ/УСЛУГИ»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622C0EB-D6B0-D940-99BE-4E1530A0A037}"/>
              </a:ext>
            </a:extLst>
          </p:cNvPr>
          <p:cNvSpPr txBox="1"/>
          <p:nvPr/>
        </p:nvSpPr>
        <p:spPr>
          <a:xfrm>
            <a:off x="2042299" y="2296132"/>
            <a:ext cx="1237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A44602"/>
                </a:solidFill>
              </a:rPr>
              <a:t>2 недели до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8F10F34-3115-EE46-B527-D70E9C495B5F}"/>
              </a:ext>
            </a:extLst>
          </p:cNvPr>
          <p:cNvSpPr txBox="1"/>
          <p:nvPr/>
        </p:nvSpPr>
        <p:spPr>
          <a:xfrm>
            <a:off x="3393677" y="1973636"/>
            <a:ext cx="1526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A44602"/>
                </a:solidFill>
              </a:rPr>
              <a:t>2 недели после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788230-7ADA-1F4E-A092-C2E310BC1E61}"/>
              </a:ext>
            </a:extLst>
          </p:cNvPr>
          <p:cNvSpPr txBox="1"/>
          <p:nvPr/>
        </p:nvSpPr>
        <p:spPr>
          <a:xfrm>
            <a:off x="5194052" y="1724057"/>
            <a:ext cx="97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A44602"/>
                </a:solidFill>
              </a:rPr>
              <a:t>Рост, % / </a:t>
            </a:r>
            <a:br>
              <a:rPr lang="ru-RU" sz="1600" dirty="0">
                <a:solidFill>
                  <a:srgbClr val="A44602"/>
                </a:solidFill>
              </a:rPr>
            </a:br>
            <a:r>
              <a:rPr lang="ru-RU" sz="1600" dirty="0">
                <a:solidFill>
                  <a:srgbClr val="A44602"/>
                </a:solidFill>
              </a:rPr>
              <a:t>Абсолют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4AC6E4-7631-7E4A-B47B-ED577EC06659}"/>
              </a:ext>
            </a:extLst>
          </p:cNvPr>
          <p:cNvSpPr txBox="1"/>
          <p:nvPr/>
        </p:nvSpPr>
        <p:spPr>
          <a:xfrm>
            <a:off x="5200084" y="2401233"/>
            <a:ext cx="118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+ 136,1%</a:t>
            </a:r>
            <a:endParaRPr lang="ru-RU" sz="1600" dirty="0"/>
          </a:p>
          <a:p>
            <a:pPr lvl="0"/>
            <a:r>
              <a:rPr lang="ru-RU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+ 149 </a:t>
            </a:r>
            <a:r>
              <a:rPr lang="ru-RU" b="1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тыс</a:t>
            </a:r>
            <a:endParaRPr lang="ru-RU" sz="1600" b="1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654E0B-A050-F64C-81B8-F94E572A9471}"/>
              </a:ext>
            </a:extLst>
          </p:cNvPr>
          <p:cNvSpPr txBox="1"/>
          <p:nvPr/>
        </p:nvSpPr>
        <p:spPr>
          <a:xfrm>
            <a:off x="5194052" y="3306794"/>
            <a:ext cx="118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>
                <a:solidFill>
                  <a:schemeClr val="dk1"/>
                </a:solidFill>
                <a:ea typeface="Calibri"/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+ 217,0%</a:t>
            </a:r>
            <a:endParaRPr lang="ru-RU" dirty="0"/>
          </a:p>
          <a:p>
            <a:r>
              <a:rPr lang="ru-RU" b="1" dirty="0">
                <a:sym typeface="Calibri"/>
              </a:rPr>
              <a:t>+ 346 </a:t>
            </a:r>
            <a:r>
              <a:rPr lang="ru-RU" b="1" dirty="0" err="1">
                <a:sym typeface="Calibri"/>
              </a:rPr>
              <a:t>тыс</a:t>
            </a:r>
            <a:endParaRPr lang="ru-RU" b="1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2ED74C4-9FA3-A843-85BE-A8DF3C5CAF20}"/>
              </a:ext>
            </a:extLst>
          </p:cNvPr>
          <p:cNvSpPr txBox="1"/>
          <p:nvPr/>
        </p:nvSpPr>
        <p:spPr>
          <a:xfrm>
            <a:off x="5194052" y="4141250"/>
            <a:ext cx="118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>
                <a:solidFill>
                  <a:schemeClr val="dk1"/>
                </a:solidFill>
                <a:ea typeface="Calibri"/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+ 219,0%</a:t>
            </a:r>
            <a:endParaRPr lang="ru-RU" dirty="0"/>
          </a:p>
          <a:p>
            <a:r>
              <a:rPr lang="ru-RU" b="1" dirty="0">
                <a:sym typeface="Calibri"/>
              </a:rPr>
              <a:t>+ 172 </a:t>
            </a:r>
            <a:r>
              <a:rPr lang="ru-RU" b="1" dirty="0" err="1">
                <a:sym typeface="Calibri"/>
              </a:rPr>
              <a:t>тыс</a:t>
            </a:r>
            <a:endParaRPr lang="ru-RU" b="1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39E85A1-D060-D042-8362-10D4B878498C}"/>
              </a:ext>
            </a:extLst>
          </p:cNvPr>
          <p:cNvSpPr txBox="1"/>
          <p:nvPr/>
        </p:nvSpPr>
        <p:spPr>
          <a:xfrm>
            <a:off x="5194052" y="5055743"/>
            <a:ext cx="118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>
                <a:solidFill>
                  <a:schemeClr val="dk1"/>
                </a:solidFill>
                <a:ea typeface="Calibri"/>
                <a:cs typeface="Calibri"/>
              </a:defRPr>
            </a:lvl1pPr>
          </a:lstStyle>
          <a:p>
            <a:r>
              <a:rPr lang="ru-RU" dirty="0">
                <a:sym typeface="Calibri"/>
              </a:rPr>
              <a:t>+ 79,3%</a:t>
            </a:r>
            <a:endParaRPr lang="ru-RU" dirty="0"/>
          </a:p>
          <a:p>
            <a:r>
              <a:rPr lang="ru-RU" b="1" dirty="0">
                <a:sym typeface="Calibri"/>
              </a:rPr>
              <a:t>+ 175 </a:t>
            </a:r>
            <a:r>
              <a:rPr lang="ru-RU" b="1" dirty="0" err="1">
                <a:sym typeface="Calibri"/>
              </a:rPr>
              <a:t>тыс</a:t>
            </a:r>
            <a:endParaRPr lang="ru-RU" b="1" dirty="0"/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6E70AB2E-1411-C347-B710-E4495D220E93}"/>
              </a:ext>
            </a:extLst>
          </p:cNvPr>
          <p:cNvGrpSpPr/>
          <p:nvPr/>
        </p:nvGrpSpPr>
        <p:grpSpPr>
          <a:xfrm>
            <a:off x="2191972" y="2465010"/>
            <a:ext cx="2248627" cy="3237064"/>
            <a:chOff x="2191972" y="2465010"/>
            <a:chExt cx="2248627" cy="3237064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AABC3F2-9B8C-004E-8F11-778B6A027276}"/>
                </a:ext>
              </a:extLst>
            </p:cNvPr>
            <p:cNvSpPr txBox="1"/>
            <p:nvPr/>
          </p:nvSpPr>
          <p:spPr>
            <a:xfrm>
              <a:off x="2194650" y="2780799"/>
              <a:ext cx="937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dirty="0">
                  <a:solidFill>
                    <a:schemeClr val="bg1"/>
                  </a:solidFill>
                </a:rPr>
                <a:t>110 </a:t>
              </a:r>
              <a:r>
                <a:rPr lang="ru-RU" sz="1400" dirty="0" err="1">
                  <a:solidFill>
                    <a:schemeClr val="bg1"/>
                  </a:solidFill>
                </a:rPr>
                <a:t>тыс</a:t>
              </a:r>
              <a:endParaRPr lang="ru-RU" sz="1400" dirty="0">
                <a:solidFill>
                  <a:schemeClr val="bg1"/>
                </a:solidFill>
              </a:endParaRPr>
            </a:p>
            <a:p>
              <a:pPr lvl="0"/>
              <a:r>
                <a:rPr lang="ru-RU" sz="1400" i="1" dirty="0">
                  <a:solidFill>
                    <a:schemeClr val="bg1"/>
                  </a:solidFill>
                </a:rPr>
                <a:t>54%**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911EB73-57A6-C042-8863-7F0E6737DEA4}"/>
                </a:ext>
              </a:extLst>
            </p:cNvPr>
            <p:cNvSpPr txBox="1"/>
            <p:nvPr/>
          </p:nvSpPr>
          <p:spPr>
            <a:xfrm>
              <a:off x="2191972" y="3464327"/>
              <a:ext cx="937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160 </a:t>
              </a:r>
              <a:r>
                <a:rPr lang="ru-RU" dirty="0" err="1"/>
                <a:t>тыс</a:t>
              </a:r>
              <a:endParaRPr lang="ru-RU" dirty="0"/>
            </a:p>
            <a:p>
              <a:r>
                <a:rPr lang="ru-RU" dirty="0"/>
                <a:t>42%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F4B8029-5127-B740-8292-C3BB6952CDE3}"/>
                </a:ext>
              </a:extLst>
            </p:cNvPr>
            <p:cNvSpPr txBox="1"/>
            <p:nvPr/>
          </p:nvSpPr>
          <p:spPr>
            <a:xfrm>
              <a:off x="2191972" y="4161857"/>
              <a:ext cx="937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78 </a:t>
              </a:r>
              <a:r>
                <a:rPr lang="ru-RU" dirty="0" err="1"/>
                <a:t>тыс</a:t>
              </a:r>
              <a:endParaRPr lang="ru-RU" dirty="0"/>
            </a:p>
            <a:p>
              <a:r>
                <a:rPr lang="ru-RU" dirty="0"/>
                <a:t>50%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6299628-58A5-2746-9629-D82585A2D619}"/>
                </a:ext>
              </a:extLst>
            </p:cNvPr>
            <p:cNvSpPr txBox="1"/>
            <p:nvPr/>
          </p:nvSpPr>
          <p:spPr>
            <a:xfrm>
              <a:off x="2191972" y="4857084"/>
              <a:ext cx="937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222 </a:t>
              </a:r>
              <a:r>
                <a:rPr lang="ru-RU" dirty="0" err="1"/>
                <a:t>тыс</a:t>
              </a:r>
              <a:endParaRPr lang="ru-RU" dirty="0"/>
            </a:p>
            <a:p>
              <a:r>
                <a:rPr lang="ru-RU" dirty="0"/>
                <a:t>56%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83FA1B7-6532-CF41-97C3-CF34A4F49C0F}"/>
                </a:ext>
              </a:extLst>
            </p:cNvPr>
            <p:cNvSpPr txBox="1"/>
            <p:nvPr/>
          </p:nvSpPr>
          <p:spPr>
            <a:xfrm>
              <a:off x="3502619" y="2465010"/>
              <a:ext cx="937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 sz="1400">
                  <a:solidFill>
                    <a:schemeClr val="bg1"/>
                  </a:solidFill>
                </a:defRPr>
              </a:lvl1pPr>
            </a:lstStyle>
            <a:p>
              <a:r>
                <a:rPr lang="ru-RU" sz="1800" dirty="0"/>
                <a:t>259 </a:t>
              </a:r>
              <a:r>
                <a:rPr lang="ru-RU" sz="1800" dirty="0" err="1"/>
                <a:t>тыс</a:t>
              </a:r>
              <a:r>
                <a:rPr lang="ru-RU" sz="1800" dirty="0"/>
                <a:t> </a:t>
              </a:r>
            </a:p>
            <a:p>
              <a:r>
                <a:rPr lang="ru-RU" sz="1800" dirty="0"/>
                <a:t>45%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E5950315-BCE0-1840-93E0-596A3CF06D2C}"/>
                </a:ext>
              </a:extLst>
            </p:cNvPr>
            <p:cNvSpPr txBox="1"/>
            <p:nvPr/>
          </p:nvSpPr>
          <p:spPr>
            <a:xfrm>
              <a:off x="3502619" y="3328263"/>
              <a:ext cx="937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506 </a:t>
              </a:r>
              <a:r>
                <a:rPr lang="ru-RU" dirty="0" err="1"/>
                <a:t>тыс</a:t>
              </a:r>
              <a:r>
                <a:rPr lang="ru-RU" dirty="0"/>
                <a:t> </a:t>
              </a:r>
            </a:p>
            <a:p>
              <a:r>
                <a:rPr lang="ru-RU" dirty="0"/>
                <a:t>23%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57BCEB6-6092-974C-B2EF-A179813FFB6E}"/>
                </a:ext>
              </a:extLst>
            </p:cNvPr>
            <p:cNvSpPr txBox="1"/>
            <p:nvPr/>
          </p:nvSpPr>
          <p:spPr>
            <a:xfrm>
              <a:off x="3502619" y="4179589"/>
              <a:ext cx="937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250 </a:t>
              </a:r>
              <a:r>
                <a:rPr lang="ru-RU" dirty="0" err="1"/>
                <a:t>тыс</a:t>
              </a:r>
              <a:endParaRPr lang="ru-RU" dirty="0"/>
            </a:p>
            <a:p>
              <a:r>
                <a:rPr lang="ru-RU" dirty="0"/>
                <a:t>56%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6FE50C9-9DC6-F144-B90E-12623D26FEA2}"/>
                </a:ext>
              </a:extLst>
            </p:cNvPr>
            <p:cNvSpPr txBox="1"/>
            <p:nvPr/>
          </p:nvSpPr>
          <p:spPr>
            <a:xfrm>
              <a:off x="3502619" y="5055743"/>
              <a:ext cx="9379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lvl="0"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ru-RU" dirty="0"/>
                <a:t>397 </a:t>
              </a:r>
              <a:r>
                <a:rPr lang="ru-RU" dirty="0" err="1"/>
                <a:t>тыс</a:t>
              </a:r>
              <a:endParaRPr lang="ru-RU" dirty="0"/>
            </a:p>
            <a:p>
              <a:r>
                <a:rPr lang="ru-RU" dirty="0"/>
                <a:t>54%</a:t>
              </a:r>
            </a:p>
          </p:txBody>
        </p:sp>
      </p:grp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0266BF6E-205A-6947-9DC7-4FE95B43D7A7}"/>
              </a:ext>
            </a:extLst>
          </p:cNvPr>
          <p:cNvCxnSpPr>
            <a:cxnSpLocks/>
          </p:cNvCxnSpPr>
          <p:nvPr/>
        </p:nvCxnSpPr>
        <p:spPr>
          <a:xfrm>
            <a:off x="2959100" y="2882900"/>
            <a:ext cx="543519" cy="164664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D4F67F9B-D4E2-564C-B035-A384C7DEF55C}"/>
              </a:ext>
            </a:extLst>
          </p:cNvPr>
          <p:cNvCxnSpPr>
            <a:cxnSpLocks/>
          </p:cNvCxnSpPr>
          <p:nvPr/>
        </p:nvCxnSpPr>
        <p:spPr>
          <a:xfrm>
            <a:off x="2959100" y="3583086"/>
            <a:ext cx="543519" cy="164664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7C46EA05-AB81-3142-82EA-8DC900DDC20B}"/>
              </a:ext>
            </a:extLst>
          </p:cNvPr>
          <p:cNvCxnSpPr>
            <a:cxnSpLocks/>
          </p:cNvCxnSpPr>
          <p:nvPr/>
        </p:nvCxnSpPr>
        <p:spPr>
          <a:xfrm>
            <a:off x="2959100" y="5003198"/>
            <a:ext cx="543519" cy="164664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D993F839-6C8F-A548-9D39-7C17BDDEE56A}"/>
              </a:ext>
            </a:extLst>
          </p:cNvPr>
          <p:cNvCxnSpPr>
            <a:cxnSpLocks/>
          </p:cNvCxnSpPr>
          <p:nvPr/>
        </p:nvCxnSpPr>
        <p:spPr>
          <a:xfrm flipV="1">
            <a:off x="2959100" y="4260302"/>
            <a:ext cx="586971" cy="349230"/>
          </a:xfrm>
          <a:prstGeom prst="line">
            <a:avLst/>
          </a:prstGeom>
          <a:ln w="38100">
            <a:solidFill>
              <a:schemeClr val="bg1"/>
            </a:solidFill>
            <a:prstDash val="sysDot"/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440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ОПИСАНИЕ ПОЛЬЗОВАТЕЛЕЙ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Google Shape;166;g86e7697c98_0_7">
            <a:extLst>
              <a:ext uri="{FF2B5EF4-FFF2-40B4-BE49-F238E27FC236}">
                <a16:creationId xmlns:a16="http://schemas.microsoft.com/office/drawing/2014/main" id="{2861CDCA-43E9-8846-B6E2-2E8F0F7FD1CF}"/>
              </a:ext>
            </a:extLst>
          </p:cNvPr>
          <p:cNvSpPr txBox="1"/>
          <p:nvPr/>
        </p:nvSpPr>
        <p:spPr>
          <a:xfrm>
            <a:off x="7112276" y="1435105"/>
            <a:ext cx="4697450" cy="451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600"/>
            </a:pP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Суммарно за 4 недели, исследуется более 23 млн. пользователей в выбранных сегментах. </a:t>
            </a:r>
            <a:b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</a:br>
            <a:r>
              <a:rPr lang="ru-RU" sz="1600" b="1" dirty="0">
                <a:solidFill>
                  <a:srgbClr val="A44602"/>
                </a:solidFill>
                <a:cs typeface="Calibri"/>
                <a:sym typeface="Calibri"/>
              </a:rPr>
              <a:t>Выделим два типа:</a:t>
            </a:r>
          </a:p>
          <a:p>
            <a:pPr lvl="0">
              <a:buClr>
                <a:schemeClr val="dk1"/>
              </a:buClr>
              <a:buSzPts val="1600"/>
            </a:pPr>
            <a:endParaRPr lang="ru-RU" sz="14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Все пользователи – те, кто оставили комментарий / 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лайк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 / </a:t>
            </a:r>
            <a:r>
              <a:rPr lang="ru-RU" sz="1400" dirty="0" err="1">
                <a:solidFill>
                  <a:schemeClr val="dk1"/>
                </a:solidFill>
                <a:cs typeface="Calibri"/>
                <a:sym typeface="Calibri"/>
              </a:rPr>
              <a:t>репост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;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Активные пользователи – оставили комментарий</a:t>
            </a:r>
          </a:p>
          <a:p>
            <a:pPr lvl="0">
              <a:buClr>
                <a:schemeClr val="dk1"/>
              </a:buClr>
              <a:buSzPts val="1600"/>
            </a:pPr>
            <a:endParaRPr lang="ru-RU" sz="1400" dirty="0">
              <a:solidFill>
                <a:schemeClr val="dk1"/>
              </a:solidFill>
              <a:cs typeface="Calibri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72900"/>
                </a:solidFill>
                <a:cs typeface="Calibri"/>
                <a:sym typeface="Calibri"/>
              </a:rPr>
              <a:t>Среднее количество пользователей 4 недели увеличилось в 2.15 раза к среднему количеству пользователей 1 недели.</a:t>
            </a: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772900"/>
                </a:solidFill>
                <a:cs typeface="Calibri"/>
                <a:sym typeface="Calibri"/>
              </a:rPr>
              <a:t>При этом, среднее количество активных пользователей выросло в 2.76 раз (с опережающим ростом на протяжении всего периода), создавая дополнительные возможности для рекламодателей по работе с данной аудиторией.</a:t>
            </a:r>
          </a:p>
          <a:p>
            <a:pPr marL="285750" lvl="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dk1"/>
              </a:solidFill>
              <a:cs typeface="Calibri"/>
              <a:sym typeface="Calibri"/>
            </a:endParaRPr>
          </a:p>
        </p:txBody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D32870CD-5296-4243-8CE4-1CFDFFBECAC5}"/>
              </a:ext>
            </a:extLst>
          </p:cNvPr>
          <p:cNvSpPr>
            <a:spLocks/>
          </p:cNvSpPr>
          <p:nvPr/>
        </p:nvSpPr>
        <p:spPr bwMode="auto">
          <a:xfrm>
            <a:off x="1926130" y="2998602"/>
            <a:ext cx="267654" cy="790541"/>
          </a:xfrm>
          <a:custGeom>
            <a:avLst/>
            <a:gdLst>
              <a:gd name="T0" fmla="*/ 214 w 214"/>
              <a:gd name="T1" fmla="*/ 0 h 543"/>
              <a:gd name="T2" fmla="*/ 0 w 214"/>
              <a:gd name="T3" fmla="*/ 120 h 543"/>
              <a:gd name="T4" fmla="*/ 0 w 214"/>
              <a:gd name="T5" fmla="*/ 543 h 543"/>
              <a:gd name="T6" fmla="*/ 214 w 214"/>
              <a:gd name="T7" fmla="*/ 543 h 543"/>
              <a:gd name="T8" fmla="*/ 214 w 214"/>
              <a:gd name="T9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543">
                <a:moveTo>
                  <a:pt x="214" y="0"/>
                </a:moveTo>
                <a:lnTo>
                  <a:pt x="0" y="120"/>
                </a:lnTo>
                <a:lnTo>
                  <a:pt x="0" y="543"/>
                </a:lnTo>
                <a:lnTo>
                  <a:pt x="214" y="543"/>
                </a:lnTo>
                <a:lnTo>
                  <a:pt x="21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51">
            <a:extLst>
              <a:ext uri="{FF2B5EF4-FFF2-40B4-BE49-F238E27FC236}">
                <a16:creationId xmlns:a16="http://schemas.microsoft.com/office/drawing/2014/main" id="{C61CF344-D668-2E46-8054-99AB139D86DF}"/>
              </a:ext>
            </a:extLst>
          </p:cNvPr>
          <p:cNvSpPr>
            <a:spLocks/>
          </p:cNvSpPr>
          <p:nvPr/>
        </p:nvSpPr>
        <p:spPr bwMode="auto">
          <a:xfrm>
            <a:off x="2193785" y="2998602"/>
            <a:ext cx="1380314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2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2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69">
            <a:extLst>
              <a:ext uri="{FF2B5EF4-FFF2-40B4-BE49-F238E27FC236}">
                <a16:creationId xmlns:a16="http://schemas.microsoft.com/office/drawing/2014/main" id="{BF23A28B-3C45-A441-933D-6127D15A6CE5}"/>
              </a:ext>
            </a:extLst>
          </p:cNvPr>
          <p:cNvSpPr>
            <a:spLocks/>
          </p:cNvSpPr>
          <p:nvPr/>
        </p:nvSpPr>
        <p:spPr bwMode="auto">
          <a:xfrm>
            <a:off x="1926130" y="3863392"/>
            <a:ext cx="267654" cy="790541"/>
          </a:xfrm>
          <a:custGeom>
            <a:avLst/>
            <a:gdLst>
              <a:gd name="T0" fmla="*/ 214 w 214"/>
              <a:gd name="T1" fmla="*/ 0 h 543"/>
              <a:gd name="T2" fmla="*/ 0 w 214"/>
              <a:gd name="T3" fmla="*/ 0 h 543"/>
              <a:gd name="T4" fmla="*/ 0 w 214"/>
              <a:gd name="T5" fmla="*/ 424 h 543"/>
              <a:gd name="T6" fmla="*/ 214 w 214"/>
              <a:gd name="T7" fmla="*/ 543 h 543"/>
              <a:gd name="T8" fmla="*/ 214 w 214"/>
              <a:gd name="T9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543">
                <a:moveTo>
                  <a:pt x="214" y="0"/>
                </a:moveTo>
                <a:lnTo>
                  <a:pt x="0" y="0"/>
                </a:lnTo>
                <a:lnTo>
                  <a:pt x="0" y="424"/>
                </a:lnTo>
                <a:lnTo>
                  <a:pt x="214" y="543"/>
                </a:lnTo>
                <a:lnTo>
                  <a:pt x="21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Freeform 71">
            <a:extLst>
              <a:ext uri="{FF2B5EF4-FFF2-40B4-BE49-F238E27FC236}">
                <a16:creationId xmlns:a16="http://schemas.microsoft.com/office/drawing/2014/main" id="{E99B361C-27EF-C040-B9F1-32B25F121829}"/>
              </a:ext>
            </a:extLst>
          </p:cNvPr>
          <p:cNvSpPr>
            <a:spLocks/>
          </p:cNvSpPr>
          <p:nvPr/>
        </p:nvSpPr>
        <p:spPr bwMode="auto">
          <a:xfrm>
            <a:off x="2193785" y="3863392"/>
            <a:ext cx="1380314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1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1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89">
            <a:extLst>
              <a:ext uri="{FF2B5EF4-FFF2-40B4-BE49-F238E27FC236}">
                <a16:creationId xmlns:a16="http://schemas.microsoft.com/office/drawing/2014/main" id="{A23167A4-27EE-7A4F-AB23-D6964A70496E}"/>
              </a:ext>
            </a:extLst>
          </p:cNvPr>
          <p:cNvSpPr>
            <a:spLocks/>
          </p:cNvSpPr>
          <p:nvPr/>
        </p:nvSpPr>
        <p:spPr bwMode="auto">
          <a:xfrm>
            <a:off x="1926130" y="4553478"/>
            <a:ext cx="267654" cy="966702"/>
          </a:xfrm>
          <a:custGeom>
            <a:avLst/>
            <a:gdLst>
              <a:gd name="T0" fmla="*/ 0 w 214"/>
              <a:gd name="T1" fmla="*/ 0 h 664"/>
              <a:gd name="T2" fmla="*/ 0 w 214"/>
              <a:gd name="T3" fmla="*/ 425 h 664"/>
              <a:gd name="T4" fmla="*/ 214 w 214"/>
              <a:gd name="T5" fmla="*/ 664 h 664"/>
              <a:gd name="T6" fmla="*/ 214 w 214"/>
              <a:gd name="T7" fmla="*/ 121 h 664"/>
              <a:gd name="T8" fmla="*/ 0 w 214"/>
              <a:gd name="T9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664">
                <a:moveTo>
                  <a:pt x="0" y="0"/>
                </a:moveTo>
                <a:lnTo>
                  <a:pt x="0" y="425"/>
                </a:lnTo>
                <a:lnTo>
                  <a:pt x="214" y="664"/>
                </a:lnTo>
                <a:lnTo>
                  <a:pt x="214" y="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91">
            <a:extLst>
              <a:ext uri="{FF2B5EF4-FFF2-40B4-BE49-F238E27FC236}">
                <a16:creationId xmlns:a16="http://schemas.microsoft.com/office/drawing/2014/main" id="{B16EA9B2-D8EB-9F45-871F-E981746BC0E7}"/>
              </a:ext>
            </a:extLst>
          </p:cNvPr>
          <p:cNvSpPr>
            <a:spLocks/>
          </p:cNvSpPr>
          <p:nvPr/>
        </p:nvSpPr>
        <p:spPr bwMode="auto">
          <a:xfrm>
            <a:off x="2193785" y="4729639"/>
            <a:ext cx="1380314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1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1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788230-7ADA-1F4E-A092-C2E310BC1E61}"/>
              </a:ext>
            </a:extLst>
          </p:cNvPr>
          <p:cNvSpPr txBox="1"/>
          <p:nvPr/>
        </p:nvSpPr>
        <p:spPr>
          <a:xfrm>
            <a:off x="2193785" y="2349112"/>
            <a:ext cx="138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A44602"/>
                </a:solidFill>
              </a:defRPr>
            </a:lvl1pPr>
          </a:lstStyle>
          <a:p>
            <a:r>
              <a:rPr lang="ru-RU" dirty="0"/>
              <a:t>Рост неделя </a:t>
            </a:r>
          </a:p>
          <a:p>
            <a:r>
              <a:rPr lang="ru-RU" dirty="0"/>
              <a:t>к неделе, %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5950315-BCE0-1840-93E0-596A3CF06D2C}"/>
              </a:ext>
            </a:extLst>
          </p:cNvPr>
          <p:cNvSpPr txBox="1"/>
          <p:nvPr/>
        </p:nvSpPr>
        <p:spPr>
          <a:xfrm>
            <a:off x="2296119" y="3213963"/>
            <a:ext cx="9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rPr lang="ru-RU" b="1" dirty="0">
                <a:sym typeface="Calibri"/>
              </a:rPr>
              <a:t>+ 4,1%</a:t>
            </a:r>
            <a:endParaRPr lang="ru-RU" b="1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57BCEB6-6092-974C-B2EF-A179813FFB6E}"/>
              </a:ext>
            </a:extLst>
          </p:cNvPr>
          <p:cNvSpPr txBox="1"/>
          <p:nvPr/>
        </p:nvSpPr>
        <p:spPr>
          <a:xfrm>
            <a:off x="2296119" y="4065289"/>
            <a:ext cx="9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rPr lang="ru-RU" b="1" dirty="0">
                <a:sym typeface="Calibri"/>
              </a:rPr>
              <a:t>+ 51,8%</a:t>
            </a:r>
            <a:endParaRPr lang="ru-RU" b="1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6FE50C9-9DC6-F144-B90E-12623D26FEA2}"/>
              </a:ext>
            </a:extLst>
          </p:cNvPr>
          <p:cNvSpPr txBox="1"/>
          <p:nvPr/>
        </p:nvSpPr>
        <p:spPr>
          <a:xfrm>
            <a:off x="2296119" y="4941443"/>
            <a:ext cx="9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>
                <a:solidFill>
                  <a:schemeClr val="bg1"/>
                </a:solidFill>
              </a:defRPr>
            </a:lvl1pPr>
          </a:lstStyle>
          <a:p>
            <a:r>
              <a:rPr lang="ru-RU" b="1" dirty="0">
                <a:sym typeface="Calibri"/>
              </a:rPr>
              <a:t>+ 36,1%</a:t>
            </a:r>
            <a:endParaRPr lang="ru-RU" b="1" dirty="0"/>
          </a:p>
        </p:txBody>
      </p:sp>
      <p:sp>
        <p:nvSpPr>
          <p:cNvPr id="56" name="Google Shape;204;p2">
            <a:extLst>
              <a:ext uri="{FF2B5EF4-FFF2-40B4-BE49-F238E27FC236}">
                <a16:creationId xmlns:a16="http://schemas.microsoft.com/office/drawing/2014/main" id="{A65ECFA9-7A70-2D4D-8F43-D877E757FDBC}"/>
              </a:ext>
            </a:extLst>
          </p:cNvPr>
          <p:cNvSpPr txBox="1"/>
          <p:nvPr/>
        </p:nvSpPr>
        <p:spPr>
          <a:xfrm>
            <a:off x="487017" y="3352805"/>
            <a:ext cx="1387945" cy="216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 неделя</a:t>
            </a:r>
            <a:b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до – 171 </a:t>
            </a:r>
            <a:r>
              <a:rPr lang="ru-RU" sz="1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тыс</a:t>
            </a:r>
            <a:endParaRPr lang="ru-RU" sz="1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algn="r"/>
            <a:endParaRPr lang="ru-RU" sz="1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algn="r"/>
            <a: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 неделя</a:t>
            </a:r>
            <a:b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после – 260 </a:t>
            </a:r>
            <a:r>
              <a:rPr lang="ru-RU" sz="1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тыс</a:t>
            </a:r>
            <a:endParaRPr lang="ru-RU" sz="1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algn="r"/>
            <a:endParaRPr lang="ru-RU" sz="1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algn="r"/>
            <a: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 недели</a:t>
            </a:r>
            <a:b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ru-RU" sz="1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после – 354 </a:t>
            </a:r>
            <a:r>
              <a:rPr lang="ru-RU" sz="1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тыс</a:t>
            </a: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Google Shape;158;g86e7697c98_0_7">
            <a:extLst>
              <a:ext uri="{FF2B5EF4-FFF2-40B4-BE49-F238E27FC236}">
                <a16:creationId xmlns:a16="http://schemas.microsoft.com/office/drawing/2014/main" id="{2E910302-7E22-014B-A85D-FCB5A5CFDABF}"/>
              </a:ext>
            </a:extLst>
          </p:cNvPr>
          <p:cNvSpPr txBox="1"/>
          <p:nvPr/>
        </p:nvSpPr>
        <p:spPr>
          <a:xfrm>
            <a:off x="487017" y="1582598"/>
            <a:ext cx="3087077" cy="60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  <a:t>Среднее количество </a:t>
            </a:r>
            <a:b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</a:br>
            <a: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  <a:t>всех пользователей</a:t>
            </a:r>
            <a:endParaRPr sz="1600" b="1" dirty="0">
              <a:solidFill>
                <a:srgbClr val="772900"/>
              </a:solidFill>
              <a:cs typeface="Calibri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EFA1A1-31F8-7A44-8BDF-143C9FE36F66}"/>
              </a:ext>
            </a:extLst>
          </p:cNvPr>
          <p:cNvSpPr txBox="1"/>
          <p:nvPr/>
        </p:nvSpPr>
        <p:spPr>
          <a:xfrm>
            <a:off x="588436" y="2374516"/>
            <a:ext cx="1277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A44602"/>
                </a:solidFill>
              </a:defRPr>
            </a:lvl1pPr>
          </a:lstStyle>
          <a:p>
            <a:r>
              <a:rPr lang="ru-RU" dirty="0">
                <a:sym typeface="Calibri"/>
              </a:rPr>
              <a:t>2 недели</a:t>
            </a:r>
            <a:br>
              <a:rPr lang="ru-RU" dirty="0">
                <a:sym typeface="Calibri"/>
              </a:rPr>
            </a:br>
            <a:r>
              <a:rPr lang="ru-RU" dirty="0">
                <a:sym typeface="Calibri"/>
              </a:rPr>
              <a:t>до – 164 </a:t>
            </a:r>
            <a:r>
              <a:rPr lang="ru-RU" dirty="0" err="1">
                <a:sym typeface="Calibri"/>
              </a:rPr>
              <a:t>тыс</a:t>
            </a:r>
            <a:endParaRPr lang="ru-RU" dirty="0">
              <a:sym typeface="Calibri"/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57F8781F-D47B-FC4E-802B-CDA2B01F376F}"/>
              </a:ext>
            </a:extLst>
          </p:cNvPr>
          <p:cNvCxnSpPr>
            <a:cxnSpLocks/>
          </p:cNvCxnSpPr>
          <p:nvPr/>
        </p:nvCxnSpPr>
        <p:spPr>
          <a:xfrm>
            <a:off x="3844307" y="1468298"/>
            <a:ext cx="0" cy="44864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49">
            <a:extLst>
              <a:ext uri="{FF2B5EF4-FFF2-40B4-BE49-F238E27FC236}">
                <a16:creationId xmlns:a16="http://schemas.microsoft.com/office/drawing/2014/main" id="{5EEC0CD7-9F39-724E-9A83-4713559D65D0}"/>
              </a:ext>
            </a:extLst>
          </p:cNvPr>
          <p:cNvSpPr>
            <a:spLocks/>
          </p:cNvSpPr>
          <p:nvPr/>
        </p:nvSpPr>
        <p:spPr bwMode="auto">
          <a:xfrm>
            <a:off x="4922876" y="2998602"/>
            <a:ext cx="267654" cy="790541"/>
          </a:xfrm>
          <a:custGeom>
            <a:avLst/>
            <a:gdLst>
              <a:gd name="T0" fmla="*/ 214 w 214"/>
              <a:gd name="T1" fmla="*/ 0 h 543"/>
              <a:gd name="T2" fmla="*/ 0 w 214"/>
              <a:gd name="T3" fmla="*/ 120 h 543"/>
              <a:gd name="T4" fmla="*/ 0 w 214"/>
              <a:gd name="T5" fmla="*/ 543 h 543"/>
              <a:gd name="T6" fmla="*/ 214 w 214"/>
              <a:gd name="T7" fmla="*/ 543 h 543"/>
              <a:gd name="T8" fmla="*/ 214 w 214"/>
              <a:gd name="T9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543">
                <a:moveTo>
                  <a:pt x="214" y="0"/>
                </a:moveTo>
                <a:lnTo>
                  <a:pt x="0" y="120"/>
                </a:lnTo>
                <a:lnTo>
                  <a:pt x="0" y="543"/>
                </a:lnTo>
                <a:lnTo>
                  <a:pt x="214" y="543"/>
                </a:lnTo>
                <a:lnTo>
                  <a:pt x="21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51">
            <a:extLst>
              <a:ext uri="{FF2B5EF4-FFF2-40B4-BE49-F238E27FC236}">
                <a16:creationId xmlns:a16="http://schemas.microsoft.com/office/drawing/2014/main" id="{C1F92A24-50D0-F842-98AB-016D6DE184BD}"/>
              </a:ext>
            </a:extLst>
          </p:cNvPr>
          <p:cNvSpPr>
            <a:spLocks/>
          </p:cNvSpPr>
          <p:nvPr/>
        </p:nvSpPr>
        <p:spPr bwMode="auto">
          <a:xfrm>
            <a:off x="5190531" y="2998602"/>
            <a:ext cx="1380314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2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2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69">
            <a:extLst>
              <a:ext uri="{FF2B5EF4-FFF2-40B4-BE49-F238E27FC236}">
                <a16:creationId xmlns:a16="http://schemas.microsoft.com/office/drawing/2014/main" id="{ACA0E24E-3A7A-E148-AEAB-1908AA05F8F0}"/>
              </a:ext>
            </a:extLst>
          </p:cNvPr>
          <p:cNvSpPr>
            <a:spLocks/>
          </p:cNvSpPr>
          <p:nvPr/>
        </p:nvSpPr>
        <p:spPr bwMode="auto">
          <a:xfrm>
            <a:off x="4922876" y="3863392"/>
            <a:ext cx="267654" cy="790541"/>
          </a:xfrm>
          <a:custGeom>
            <a:avLst/>
            <a:gdLst>
              <a:gd name="T0" fmla="*/ 214 w 214"/>
              <a:gd name="T1" fmla="*/ 0 h 543"/>
              <a:gd name="T2" fmla="*/ 0 w 214"/>
              <a:gd name="T3" fmla="*/ 0 h 543"/>
              <a:gd name="T4" fmla="*/ 0 w 214"/>
              <a:gd name="T5" fmla="*/ 424 h 543"/>
              <a:gd name="T6" fmla="*/ 214 w 214"/>
              <a:gd name="T7" fmla="*/ 543 h 543"/>
              <a:gd name="T8" fmla="*/ 214 w 214"/>
              <a:gd name="T9" fmla="*/ 0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543">
                <a:moveTo>
                  <a:pt x="214" y="0"/>
                </a:moveTo>
                <a:lnTo>
                  <a:pt x="0" y="0"/>
                </a:lnTo>
                <a:lnTo>
                  <a:pt x="0" y="424"/>
                </a:lnTo>
                <a:lnTo>
                  <a:pt x="214" y="543"/>
                </a:lnTo>
                <a:lnTo>
                  <a:pt x="214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71">
            <a:extLst>
              <a:ext uri="{FF2B5EF4-FFF2-40B4-BE49-F238E27FC236}">
                <a16:creationId xmlns:a16="http://schemas.microsoft.com/office/drawing/2014/main" id="{6AE4919B-5BBD-4949-89CA-74ADD192EEB4}"/>
              </a:ext>
            </a:extLst>
          </p:cNvPr>
          <p:cNvSpPr>
            <a:spLocks/>
          </p:cNvSpPr>
          <p:nvPr/>
        </p:nvSpPr>
        <p:spPr bwMode="auto">
          <a:xfrm>
            <a:off x="5190531" y="3863392"/>
            <a:ext cx="1380314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1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1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89">
            <a:extLst>
              <a:ext uri="{FF2B5EF4-FFF2-40B4-BE49-F238E27FC236}">
                <a16:creationId xmlns:a16="http://schemas.microsoft.com/office/drawing/2014/main" id="{9CE853D7-3B65-8540-8BF1-0E96B31D5831}"/>
              </a:ext>
            </a:extLst>
          </p:cNvPr>
          <p:cNvSpPr>
            <a:spLocks/>
          </p:cNvSpPr>
          <p:nvPr/>
        </p:nvSpPr>
        <p:spPr bwMode="auto">
          <a:xfrm>
            <a:off x="4922876" y="4553478"/>
            <a:ext cx="267654" cy="966702"/>
          </a:xfrm>
          <a:custGeom>
            <a:avLst/>
            <a:gdLst>
              <a:gd name="T0" fmla="*/ 0 w 214"/>
              <a:gd name="T1" fmla="*/ 0 h 664"/>
              <a:gd name="T2" fmla="*/ 0 w 214"/>
              <a:gd name="T3" fmla="*/ 425 h 664"/>
              <a:gd name="T4" fmla="*/ 214 w 214"/>
              <a:gd name="T5" fmla="*/ 664 h 664"/>
              <a:gd name="T6" fmla="*/ 214 w 214"/>
              <a:gd name="T7" fmla="*/ 121 h 664"/>
              <a:gd name="T8" fmla="*/ 0 w 214"/>
              <a:gd name="T9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4" h="664">
                <a:moveTo>
                  <a:pt x="0" y="0"/>
                </a:moveTo>
                <a:lnTo>
                  <a:pt x="0" y="425"/>
                </a:lnTo>
                <a:lnTo>
                  <a:pt x="214" y="664"/>
                </a:lnTo>
                <a:lnTo>
                  <a:pt x="214" y="12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Freeform 91">
            <a:extLst>
              <a:ext uri="{FF2B5EF4-FFF2-40B4-BE49-F238E27FC236}">
                <a16:creationId xmlns:a16="http://schemas.microsoft.com/office/drawing/2014/main" id="{AC076A48-D00C-1B43-8254-7E421AEBDA0C}"/>
              </a:ext>
            </a:extLst>
          </p:cNvPr>
          <p:cNvSpPr>
            <a:spLocks/>
          </p:cNvSpPr>
          <p:nvPr/>
        </p:nvSpPr>
        <p:spPr bwMode="auto">
          <a:xfrm>
            <a:off x="5190531" y="4729639"/>
            <a:ext cx="1380314" cy="790541"/>
          </a:xfrm>
          <a:custGeom>
            <a:avLst/>
            <a:gdLst>
              <a:gd name="T0" fmla="*/ 0 w 1343"/>
              <a:gd name="T1" fmla="*/ 543 h 543"/>
              <a:gd name="T2" fmla="*/ 999 w 1343"/>
              <a:gd name="T3" fmla="*/ 543 h 543"/>
              <a:gd name="T4" fmla="*/ 1343 w 1343"/>
              <a:gd name="T5" fmla="*/ 271 h 543"/>
              <a:gd name="T6" fmla="*/ 999 w 1343"/>
              <a:gd name="T7" fmla="*/ 0 h 543"/>
              <a:gd name="T8" fmla="*/ 0 w 1343"/>
              <a:gd name="T9" fmla="*/ 0 h 543"/>
              <a:gd name="T10" fmla="*/ 0 w 1343"/>
              <a:gd name="T11" fmla="*/ 543 h 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43" h="543">
                <a:moveTo>
                  <a:pt x="0" y="543"/>
                </a:moveTo>
                <a:lnTo>
                  <a:pt x="999" y="543"/>
                </a:lnTo>
                <a:lnTo>
                  <a:pt x="1343" y="271"/>
                </a:lnTo>
                <a:lnTo>
                  <a:pt x="999" y="0"/>
                </a:lnTo>
                <a:lnTo>
                  <a:pt x="0" y="0"/>
                </a:lnTo>
                <a:lnTo>
                  <a:pt x="0" y="543"/>
                </a:lnTo>
                <a:close/>
              </a:path>
            </a:pathLst>
          </a:custGeom>
          <a:solidFill>
            <a:srgbClr val="A8D2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EB9FBC8-3B28-3041-ACF8-007E255B5B57}"/>
              </a:ext>
            </a:extLst>
          </p:cNvPr>
          <p:cNvSpPr txBox="1"/>
          <p:nvPr/>
        </p:nvSpPr>
        <p:spPr>
          <a:xfrm>
            <a:off x="5190531" y="2349112"/>
            <a:ext cx="1380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rgbClr val="A44602"/>
                </a:solidFill>
              </a:defRPr>
            </a:lvl1pPr>
          </a:lstStyle>
          <a:p>
            <a:r>
              <a:rPr lang="ru-RU" dirty="0"/>
              <a:t>Рост неделя </a:t>
            </a:r>
          </a:p>
          <a:p>
            <a:r>
              <a:rPr lang="ru-RU" dirty="0"/>
              <a:t>к неделе, 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DA6B532-B809-4A48-8220-DFECD5EF77E5}"/>
              </a:ext>
            </a:extLst>
          </p:cNvPr>
          <p:cNvSpPr txBox="1"/>
          <p:nvPr/>
        </p:nvSpPr>
        <p:spPr>
          <a:xfrm>
            <a:off x="5292865" y="3213963"/>
            <a:ext cx="9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ym typeface="Calibri"/>
              </a:rPr>
              <a:t>+ 11,0%</a:t>
            </a:r>
            <a:endParaRPr lang="ru-RU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F4FECCB-8FBA-6F4D-9C38-5332791BC793}"/>
              </a:ext>
            </a:extLst>
          </p:cNvPr>
          <p:cNvSpPr txBox="1"/>
          <p:nvPr/>
        </p:nvSpPr>
        <p:spPr>
          <a:xfrm>
            <a:off x="5292865" y="4065289"/>
            <a:ext cx="9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ym typeface="Calibri"/>
              </a:rPr>
              <a:t>+ 77,5%</a:t>
            </a:r>
            <a:endParaRPr lang="ru-RU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BB1CBE4-223A-F24E-83AB-D19A7407EEB4}"/>
              </a:ext>
            </a:extLst>
          </p:cNvPr>
          <p:cNvSpPr txBox="1"/>
          <p:nvPr/>
        </p:nvSpPr>
        <p:spPr>
          <a:xfrm>
            <a:off x="5292865" y="4941443"/>
            <a:ext cx="93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lvl="0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ym typeface="Calibri"/>
              </a:rPr>
              <a:t>+ 41,7%</a:t>
            </a:r>
            <a:endParaRPr lang="ru-RU" dirty="0"/>
          </a:p>
        </p:txBody>
      </p:sp>
      <p:sp>
        <p:nvSpPr>
          <p:cNvPr id="87" name="Google Shape;204;p2">
            <a:extLst>
              <a:ext uri="{FF2B5EF4-FFF2-40B4-BE49-F238E27FC236}">
                <a16:creationId xmlns:a16="http://schemas.microsoft.com/office/drawing/2014/main" id="{FB9F7909-60C6-CB48-87B7-4CC27825F4B3}"/>
              </a:ext>
            </a:extLst>
          </p:cNvPr>
          <p:cNvSpPr txBox="1"/>
          <p:nvPr/>
        </p:nvSpPr>
        <p:spPr>
          <a:xfrm>
            <a:off x="3911821" y="3390905"/>
            <a:ext cx="959887" cy="180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algn="r">
              <a:defRPr sz="1400" b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defRPr>
            </a:lvl1pPr>
          </a:lstStyle>
          <a:p>
            <a:r>
              <a:rPr lang="ru-RU" dirty="0">
                <a:sym typeface="Calibri"/>
              </a:rPr>
              <a:t>27 </a:t>
            </a:r>
            <a:r>
              <a:rPr lang="ru-RU" dirty="0" err="1">
                <a:sym typeface="Calibri"/>
              </a:rPr>
              <a:t>тыс</a:t>
            </a:r>
            <a:endParaRPr lang="ru-RU" dirty="0"/>
          </a:p>
          <a:p>
            <a:endParaRPr lang="ru-RU" dirty="0">
              <a:sym typeface="Calibri"/>
            </a:endParaRPr>
          </a:p>
          <a:p>
            <a:endParaRPr lang="ru-RU" dirty="0">
              <a:sym typeface="Calibri"/>
            </a:endParaRPr>
          </a:p>
          <a:p>
            <a:r>
              <a:rPr lang="ru-RU" dirty="0">
                <a:sym typeface="Calibri"/>
              </a:rPr>
              <a:t>49 </a:t>
            </a:r>
            <a:r>
              <a:rPr lang="ru-RU" dirty="0" err="1">
                <a:sym typeface="Calibri"/>
              </a:rPr>
              <a:t>тыс</a:t>
            </a:r>
            <a:endParaRPr lang="ru-RU" dirty="0"/>
          </a:p>
          <a:p>
            <a:endParaRPr lang="ru-RU" dirty="0">
              <a:sym typeface="Calibri"/>
            </a:endParaRPr>
          </a:p>
          <a:p>
            <a:endParaRPr lang="ru-RU" dirty="0">
              <a:sym typeface="Calibri"/>
            </a:endParaRPr>
          </a:p>
          <a:p>
            <a:r>
              <a:rPr lang="ru-RU" dirty="0">
                <a:sym typeface="Calibri"/>
              </a:rPr>
              <a:t>69 </a:t>
            </a:r>
            <a:r>
              <a:rPr lang="ru-RU" dirty="0" err="1">
                <a:sym typeface="Calibri"/>
              </a:rPr>
              <a:t>тыс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dirty="0"/>
          </a:p>
        </p:txBody>
      </p:sp>
      <p:sp>
        <p:nvSpPr>
          <p:cNvPr id="88" name="Google Shape;158;g86e7697c98_0_7">
            <a:extLst>
              <a:ext uri="{FF2B5EF4-FFF2-40B4-BE49-F238E27FC236}">
                <a16:creationId xmlns:a16="http://schemas.microsoft.com/office/drawing/2014/main" id="{2CEBFB7B-44C6-FF44-B5FC-DE158AF25680}"/>
              </a:ext>
            </a:extLst>
          </p:cNvPr>
          <p:cNvSpPr txBox="1"/>
          <p:nvPr/>
        </p:nvSpPr>
        <p:spPr>
          <a:xfrm>
            <a:off x="4229100" y="1582598"/>
            <a:ext cx="2498383" cy="60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  <a:t>Среднее количество </a:t>
            </a:r>
            <a:b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</a:br>
            <a:r>
              <a:rPr lang="ru-RU" sz="1600" b="1" dirty="0">
                <a:solidFill>
                  <a:srgbClr val="772900"/>
                </a:solidFill>
                <a:cs typeface="Calibri"/>
                <a:sym typeface="Calibri"/>
              </a:rPr>
              <a:t>активных пользователей</a:t>
            </a:r>
            <a:endParaRPr sz="1600" b="1" dirty="0">
              <a:solidFill>
                <a:srgbClr val="772900"/>
              </a:solidFill>
              <a:cs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981003-3AB5-5245-9EA1-8D483E2EB159}"/>
              </a:ext>
            </a:extLst>
          </p:cNvPr>
          <p:cNvSpPr txBox="1"/>
          <p:nvPr/>
        </p:nvSpPr>
        <p:spPr>
          <a:xfrm>
            <a:off x="4013201" y="2552700"/>
            <a:ext cx="849960" cy="2862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ru-RU"/>
            </a:defPPr>
            <a:lvl1pPr>
              <a:defRPr sz="1600">
                <a:solidFill>
                  <a:srgbClr val="A44602"/>
                </a:solidFill>
              </a:defRPr>
            </a:lvl1pPr>
          </a:lstStyle>
          <a:p>
            <a:pPr algn="r"/>
            <a:r>
              <a:rPr lang="ru-RU" dirty="0">
                <a:sym typeface="Calibri"/>
              </a:rPr>
              <a:t>25 </a:t>
            </a:r>
            <a:r>
              <a:rPr lang="ru-RU" dirty="0" err="1">
                <a:sym typeface="Calibri"/>
              </a:rPr>
              <a:t>тыс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719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2631688"/>
            <a:ext cx="12192000" cy="137415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20"/>
              </a:lnSpc>
              <a:buNone/>
            </a:pPr>
            <a:r>
              <a:rPr lang="ru-RU" sz="8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СПАСИБО!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7950" y="798587"/>
            <a:ext cx="1816100" cy="1485900"/>
          </a:xfrm>
          <a:prstGeom prst="rect">
            <a:avLst/>
          </a:prstGeom>
        </p:spPr>
      </p:pic>
      <p:sp>
        <p:nvSpPr>
          <p:cNvPr id="5" name="Rectangle 29">
            <a:extLst>
              <a:ext uri="{FF2B5EF4-FFF2-40B4-BE49-F238E27FC236}">
                <a16:creationId xmlns:a16="http://schemas.microsoft.com/office/drawing/2014/main" id="{F4F4D56D-DD09-0248-87AE-FA6B5DDF60E8}"/>
              </a:ext>
            </a:extLst>
          </p:cNvPr>
          <p:cNvSpPr/>
          <p:nvPr/>
        </p:nvSpPr>
        <p:spPr>
          <a:xfrm>
            <a:off x="0" y="4219094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Открыты для обратной связи и обсуждения результатов с коллегами по цеху. 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B5C08722-B2FB-254A-8970-91CC49D140E6}"/>
              </a:ext>
            </a:extLst>
          </p:cNvPr>
          <p:cNvSpPr/>
          <p:nvPr/>
        </p:nvSpPr>
        <p:spPr>
          <a:xfrm>
            <a:off x="0" y="4721191"/>
            <a:ext cx="12192000" cy="60434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400" dirty="0">
                <a:solidFill>
                  <a:srgbClr val="772900"/>
                </a:solidFill>
                <a:latin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igratinskaya@healthscanner.ru</a:t>
            </a:r>
            <a:r>
              <a:rPr lang="ru-RU" sz="2400" dirty="0">
                <a:solidFill>
                  <a:srgbClr val="772900"/>
                </a:solidFill>
                <a:latin typeface="Lato"/>
              </a:rPr>
              <a:t>  </a:t>
            </a:r>
            <a:r>
              <a:rPr lang="en-GB" sz="2400" dirty="0">
                <a:solidFill>
                  <a:srgbClr val="772900"/>
                </a:solidFill>
                <a:latin typeface="Lato"/>
              </a:rPr>
              <a:t>|  </a:t>
            </a:r>
            <a:r>
              <a:rPr lang="en-US" sz="2400" dirty="0">
                <a:solidFill>
                  <a:srgbClr val="772900"/>
                </a:solidFill>
                <a:latin typeface="La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mguseinov@healthscanner.ru</a:t>
            </a:r>
            <a:endParaRPr lang="en-US" sz="2400" dirty="0">
              <a:solidFill>
                <a:srgbClr val="772900"/>
              </a:solidFill>
              <a:latin typeface="Lato"/>
            </a:endParaRPr>
          </a:p>
          <a:p>
            <a:pPr algn="ctr"/>
            <a:endParaRPr lang="ru-RU" sz="2400" dirty="0">
              <a:solidFill>
                <a:srgbClr val="772900"/>
              </a:solidFill>
            </a:endParaRPr>
          </a:p>
          <a:p>
            <a:pPr algn="ctr"/>
            <a:endParaRPr lang="ru-RU" sz="2400" dirty="0">
              <a:solidFill>
                <a:srgbClr val="772900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9C0EDC7-6815-4D49-86AB-910D56CD06C3}"/>
              </a:ext>
            </a:extLst>
          </p:cNvPr>
          <p:cNvGrpSpPr/>
          <p:nvPr/>
        </p:nvGrpSpPr>
        <p:grpSpPr>
          <a:xfrm>
            <a:off x="4210292" y="6039127"/>
            <a:ext cx="3809255" cy="412490"/>
            <a:chOff x="4667492" y="5480327"/>
            <a:chExt cx="3809255" cy="412490"/>
          </a:xfrm>
        </p:grpSpPr>
        <p:pic>
          <p:nvPicPr>
            <p:cNvPr id="11" name="Изображение 1">
              <a:extLst>
                <a:ext uri="{FF2B5EF4-FFF2-40B4-BE49-F238E27FC236}">
                  <a16:creationId xmlns:a16="http://schemas.microsoft.com/office/drawing/2014/main" id="{D05AD7FC-F876-C440-9772-36637D4D7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1204" y="5484417"/>
              <a:ext cx="2145543" cy="40337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159CC9B-3C14-7D4F-BE80-976B2DECD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492" y="5480327"/>
              <a:ext cx="1167754" cy="412490"/>
            </a:xfrm>
            <a:prstGeom prst="rect">
              <a:avLst/>
            </a:prstGeom>
          </p:spPr>
        </p:pic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8DB1512E-A8E9-D545-A1E1-20557AEE7027}"/>
                </a:ext>
              </a:extLst>
            </p:cNvPr>
            <p:cNvGrpSpPr/>
            <p:nvPr/>
          </p:nvGrpSpPr>
          <p:grpSpPr>
            <a:xfrm rot="16200000">
              <a:off x="5880365" y="5671792"/>
              <a:ext cx="396000" cy="36000"/>
              <a:chOff x="480830" y="6580890"/>
              <a:chExt cx="9120370" cy="54656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5C05E180-AC75-934B-B50A-E7CF04127866}"/>
                  </a:ext>
                </a:extLst>
              </p:cNvPr>
              <p:cNvSpPr/>
              <p:nvPr/>
            </p:nvSpPr>
            <p:spPr>
              <a:xfrm>
                <a:off x="480830" y="6580891"/>
                <a:ext cx="1213188" cy="54655"/>
              </a:xfrm>
              <a:prstGeom prst="rect">
                <a:avLst/>
              </a:prstGeom>
              <a:solidFill>
                <a:srgbClr val="EFBF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7883FFB4-C207-D748-A36F-6E21C87FD49D}"/>
                  </a:ext>
                </a:extLst>
              </p:cNvPr>
              <p:cNvSpPr/>
              <p:nvPr/>
            </p:nvSpPr>
            <p:spPr>
              <a:xfrm>
                <a:off x="1694018" y="6580891"/>
                <a:ext cx="1213188" cy="54655"/>
              </a:xfrm>
              <a:prstGeom prst="rect">
                <a:avLst/>
              </a:prstGeom>
              <a:solidFill>
                <a:srgbClr val="EF8A0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1ED1B79C-1EE8-4F4A-BAC5-A119E781151C}"/>
                  </a:ext>
                </a:extLst>
              </p:cNvPr>
              <p:cNvSpPr/>
              <p:nvPr/>
            </p:nvSpPr>
            <p:spPr>
              <a:xfrm>
                <a:off x="2907205" y="6580891"/>
                <a:ext cx="1213188" cy="54655"/>
              </a:xfrm>
              <a:prstGeom prst="rect">
                <a:avLst/>
              </a:prstGeom>
              <a:solidFill>
                <a:srgbClr val="E97C1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16ABFDDA-DB81-724C-8115-0FED7D88C30C}"/>
                  </a:ext>
                </a:extLst>
              </p:cNvPr>
              <p:cNvSpPr/>
              <p:nvPr/>
            </p:nvSpPr>
            <p:spPr>
              <a:xfrm>
                <a:off x="4120393" y="6580891"/>
                <a:ext cx="1213188" cy="54655"/>
              </a:xfrm>
              <a:prstGeom prst="rect">
                <a:avLst/>
              </a:prstGeom>
              <a:solidFill>
                <a:srgbClr val="D272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FD1AF85A-E69D-A043-AF48-ED2B75AC4A2E}"/>
                  </a:ext>
                </a:extLst>
              </p:cNvPr>
              <p:cNvSpPr/>
              <p:nvPr/>
            </p:nvSpPr>
            <p:spPr>
              <a:xfrm>
                <a:off x="5333581" y="6580891"/>
                <a:ext cx="1213188" cy="54655"/>
              </a:xfrm>
              <a:prstGeom prst="rect">
                <a:avLst/>
              </a:prstGeom>
              <a:solidFill>
                <a:srgbClr val="A446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2B9B3706-89C9-D948-8761-6AAD3A4669C8}"/>
                  </a:ext>
                </a:extLst>
              </p:cNvPr>
              <p:cNvSpPr/>
              <p:nvPr/>
            </p:nvSpPr>
            <p:spPr>
              <a:xfrm>
                <a:off x="6546768" y="6580890"/>
                <a:ext cx="1213188" cy="54655"/>
              </a:xfrm>
              <a:prstGeom prst="rect">
                <a:avLst/>
              </a:prstGeom>
              <a:solidFill>
                <a:srgbClr val="7729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A1651AF0-FC5C-E244-9312-C7589A70FB05}"/>
                  </a:ext>
                </a:extLst>
              </p:cNvPr>
              <p:cNvSpPr/>
              <p:nvPr/>
            </p:nvSpPr>
            <p:spPr>
              <a:xfrm>
                <a:off x="7759956" y="6580890"/>
                <a:ext cx="1213186" cy="54655"/>
              </a:xfrm>
              <a:prstGeom prst="rect">
                <a:avLst/>
              </a:prstGeom>
              <a:solidFill>
                <a:srgbClr val="5E16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4D638279-402C-E14C-BCB0-175BBD819BFE}"/>
                  </a:ext>
                </a:extLst>
              </p:cNvPr>
              <p:cNvSpPr/>
              <p:nvPr/>
            </p:nvSpPr>
            <p:spPr>
              <a:xfrm>
                <a:off x="8973143" y="6580890"/>
                <a:ext cx="628057" cy="54655"/>
              </a:xfrm>
              <a:prstGeom prst="rect">
                <a:avLst/>
              </a:prstGeom>
              <a:solidFill>
                <a:srgbClr val="350C0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4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ВОВЛЕЧЕННОСТЬ В СОЦ. СЕТИ И КАРАНТИН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7" y="4805370"/>
            <a:ext cx="11322710" cy="1646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3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sz="1400" b="1" dirty="0">
                <a:solidFill>
                  <a:srgbClr val="772900"/>
                </a:solidFill>
                <a:sym typeface="Calibri"/>
              </a:rPr>
              <a:t>В первую неделю после введения карантина со скачком индекса самоизоляции наблюдается скачок среднего количества пользователей.</a:t>
            </a:r>
            <a:endParaRPr lang="ru-RU" sz="1400" b="1" dirty="0">
              <a:solidFill>
                <a:srgbClr val="772900"/>
              </a:solidFill>
            </a:endParaRPr>
          </a:p>
          <a:p>
            <a:r>
              <a:rPr lang="ru-RU" sz="1400" dirty="0">
                <a:sym typeface="Calibri"/>
              </a:rPr>
              <a:t>С течением времени индекс самоизоляции снижается (возрождается деловая активность </a:t>
            </a:r>
            <a:r>
              <a:rPr lang="ru-RU" sz="1400" dirty="0" err="1">
                <a:sym typeface="Calibri"/>
              </a:rPr>
              <a:t>офф-лайн</a:t>
            </a:r>
            <a:r>
              <a:rPr lang="ru-RU" sz="1400" dirty="0">
                <a:sym typeface="Calibri"/>
              </a:rPr>
              <a:t>), но среднее количество пользователей продолжает расти.</a:t>
            </a:r>
          </a:p>
          <a:p>
            <a:r>
              <a:rPr lang="ru-RU" sz="1400" b="1" dirty="0">
                <a:solidFill>
                  <a:srgbClr val="772900"/>
                </a:solidFill>
                <a:sym typeface="Calibri"/>
              </a:rPr>
              <a:t>В первую и третью недели при одинаковом среднем индексе самоизоляции разница в количестве пользователей в 1.5 (1.6 активных) раза.</a:t>
            </a:r>
          </a:p>
          <a:p>
            <a:r>
              <a:rPr lang="ru-RU" sz="1400" b="1" dirty="0">
                <a:solidFill>
                  <a:srgbClr val="772900"/>
                </a:solidFill>
              </a:rPr>
              <a:t>В сумме, в связи с карантином пользователи начали использовать активности в </a:t>
            </a:r>
            <a:r>
              <a:rPr lang="ru-RU" sz="1400" b="1" dirty="0" err="1">
                <a:solidFill>
                  <a:srgbClr val="772900"/>
                </a:solidFill>
              </a:rPr>
              <a:t>соцсетях</a:t>
            </a:r>
            <a:r>
              <a:rPr lang="ru-RU" sz="1400" b="1" dirty="0">
                <a:solidFill>
                  <a:srgbClr val="772900"/>
                </a:solidFill>
              </a:rPr>
              <a:t> как новый формат общения и данные изменения остаются устойчивыми, несмотря на смягчение ограничений в городе и снижение индекса самоизоляции (отрицательная корреляция).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BE1D9F7F-2A8B-FC43-BE7C-7F011F0F0DFB}"/>
              </a:ext>
            </a:extLst>
          </p:cNvPr>
          <p:cNvSpPr txBox="1">
            <a:spLocks/>
          </p:cNvSpPr>
          <p:nvPr/>
        </p:nvSpPr>
        <p:spPr>
          <a:xfrm>
            <a:off x="487017" y="1060757"/>
            <a:ext cx="11022495" cy="126707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chemeClr val="dk1"/>
              </a:buClr>
              <a:buSzPts val="1600"/>
              <a:buNone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После введения карантина компания Яндекс запустила «Индекс самоизоляции»*: сравнивается отношение текущей активности в городе к активности в обычный день до эпидемии.  </a:t>
            </a:r>
            <a:r>
              <a:rPr lang="ru-RU" sz="14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0 баллов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– на улице очень много людей, </a:t>
            </a:r>
            <a:r>
              <a:rPr lang="ru-RU" sz="1400" b="1" dirty="0">
                <a:solidFill>
                  <a:srgbClr val="00B050"/>
                </a:solidFill>
                <a:ea typeface="Calibri"/>
                <a:cs typeface="Calibri"/>
                <a:sym typeface="Calibri"/>
              </a:rPr>
              <a:t>5 баллов</a:t>
            </a:r>
            <a:r>
              <a:rPr lang="ru-RU" sz="14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– на улице никого нет. </a:t>
            </a:r>
            <a:r>
              <a:rPr lang="ru-RU" sz="1400" dirty="0">
                <a:solidFill>
                  <a:schemeClr val="dk1"/>
                </a:solidFill>
                <a:cs typeface="Calibri"/>
                <a:sym typeface="Calibri"/>
              </a:rPr>
              <a:t>На примере Москвы пересечем динамику индекса со средней размерностью сегментов на расширенном интервале (4 недели после).</a:t>
            </a:r>
            <a:endParaRPr lang="ru-RU" sz="1400" dirty="0">
              <a:solidFill>
                <a:schemeClr val="dk1"/>
              </a:solidFill>
              <a:cs typeface="Calibri"/>
            </a:endParaRPr>
          </a:p>
          <a:p>
            <a:pPr marL="0" indent="0">
              <a:buClr>
                <a:schemeClr val="dk1"/>
              </a:buClr>
              <a:buSzPts val="1600"/>
              <a:buNone/>
            </a:pP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Логично предположить, что со снижением уровня самоизоляции, должно снижаться количество пользователей. Однако коэффициент корреляции (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r) 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на 4 неделях говорит о слабой отрицательной зависимости 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 = -0.25 (-0.18 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для активных</a:t>
            </a:r>
            <a:r>
              <a:rPr lang="en-US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r>
              <a:rPr lang="ru-RU" sz="14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</a:t>
            </a:r>
          </a:p>
        </p:txBody>
      </p:sp>
      <p:sp>
        <p:nvSpPr>
          <p:cNvPr id="24" name="Google Shape;158;g86e7697c98_0_7">
            <a:extLst>
              <a:ext uri="{FF2B5EF4-FFF2-40B4-BE49-F238E27FC236}">
                <a16:creationId xmlns:a16="http://schemas.microsoft.com/office/drawing/2014/main" id="{7F3AB13F-C3B6-394B-86B5-A5397B2F316E}"/>
              </a:ext>
            </a:extLst>
          </p:cNvPr>
          <p:cNvSpPr txBox="1"/>
          <p:nvPr/>
        </p:nvSpPr>
        <p:spPr>
          <a:xfrm>
            <a:off x="487016" y="2271441"/>
            <a:ext cx="11022496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lvl="0">
              <a:defRPr sz="1400" b="1">
                <a:solidFill>
                  <a:srgbClr val="ED9719"/>
                </a:solidFill>
                <a:ea typeface="Calibri"/>
                <a:cs typeface="Calibri"/>
              </a:defRPr>
            </a:lvl1pPr>
          </a:lstStyle>
          <a:p>
            <a:pPr algn="ctr"/>
            <a:r>
              <a:rPr lang="ru-RU" dirty="0">
                <a:sym typeface="Calibri"/>
              </a:rPr>
              <a:t>Влияние индекса самоизоляции на среднее количество пользователей/активных пользователей в тематическом сегменте</a:t>
            </a:r>
            <a:endParaRPr lang="ru-RU" dirty="0"/>
          </a:p>
        </p:txBody>
      </p:sp>
      <p:sp>
        <p:nvSpPr>
          <p:cNvPr id="26" name="Google Shape;130;p1">
            <a:extLst>
              <a:ext uri="{FF2B5EF4-FFF2-40B4-BE49-F238E27FC236}">
                <a16:creationId xmlns:a16="http://schemas.microsoft.com/office/drawing/2014/main" id="{41FA460C-31B1-2B4B-A3C1-14D3C63918D2}"/>
              </a:ext>
            </a:extLst>
          </p:cNvPr>
          <p:cNvSpPr txBox="1"/>
          <p:nvPr/>
        </p:nvSpPr>
        <p:spPr>
          <a:xfrm>
            <a:off x="487016" y="6223811"/>
            <a:ext cx="7233675" cy="26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*Индекс самоизоляции по данным Яндекс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https://yandex.ru/company/researches/2020/podomam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C8412867-375E-EE46-BEF9-14DD80F811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157298"/>
              </p:ext>
            </p:extLst>
          </p:nvPr>
        </p:nvGraphicFramePr>
        <p:xfrm>
          <a:off x="6237272" y="2662229"/>
          <a:ext cx="5026521" cy="2181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A8FAD30C-A4D1-2E4F-A43A-C7BE07A8DF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427990"/>
              </p:ext>
            </p:extLst>
          </p:nvPr>
        </p:nvGraphicFramePr>
        <p:xfrm>
          <a:off x="701178" y="2662229"/>
          <a:ext cx="5026521" cy="2181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E9A4394B-FB6B-EC43-9C41-C810857B7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016984"/>
              </p:ext>
            </p:extLst>
          </p:nvPr>
        </p:nvGraphicFramePr>
        <p:xfrm>
          <a:off x="1314972" y="2816510"/>
          <a:ext cx="1397000" cy="385416"/>
        </p:xfrm>
        <a:graphic>
          <a:graphicData uri="http://schemas.openxmlformats.org/drawingml/2006/table">
            <a:tbl>
              <a:tblPr/>
              <a:tblGrid>
                <a:gridCol w="788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(6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недель)</a:t>
                      </a:r>
                    </a:p>
                  </a:txBody>
                  <a:tcPr marL="36000" marR="36000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0.87</a:t>
                      </a:r>
                    </a:p>
                  </a:txBody>
                  <a:tcPr marL="36000" marR="36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BF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(4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недели)</a:t>
                      </a:r>
                    </a:p>
                  </a:txBody>
                  <a:tcPr marL="36000" marR="36000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-0.25</a:t>
                      </a:r>
                    </a:p>
                  </a:txBody>
                  <a:tcPr marL="36000" marR="36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Table 6">
            <a:extLst>
              <a:ext uri="{FF2B5EF4-FFF2-40B4-BE49-F238E27FC236}">
                <a16:creationId xmlns:a16="http://schemas.microsoft.com/office/drawing/2014/main" id="{4FFB23E4-0A46-0643-B92E-08A84B900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31330"/>
              </p:ext>
            </p:extLst>
          </p:nvPr>
        </p:nvGraphicFramePr>
        <p:xfrm>
          <a:off x="6857113" y="2816510"/>
          <a:ext cx="1397000" cy="385416"/>
        </p:xfrm>
        <a:graphic>
          <a:graphicData uri="http://schemas.openxmlformats.org/drawingml/2006/table">
            <a:tbl>
              <a:tblPr/>
              <a:tblGrid>
                <a:gridCol w="788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2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(6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недель)</a:t>
                      </a:r>
                    </a:p>
                  </a:txBody>
                  <a:tcPr marL="36000" marR="36000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0.88</a:t>
                      </a:r>
                    </a:p>
                  </a:txBody>
                  <a:tcPr marL="36000" marR="36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7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(4 </a:t>
                      </a:r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недели)</a:t>
                      </a:r>
                    </a:p>
                  </a:txBody>
                  <a:tcPr marL="36000" marR="36000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-0.18</a:t>
                      </a:r>
                    </a:p>
                  </a:txBody>
                  <a:tcPr marL="36000" marR="36000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86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185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АКТИВНОСТЕЙ ПОЛЬЗОВАТЕЛЕЙ В СОЦИАЛЬНЫХ СЕТЯХ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487018" y="4413102"/>
            <a:ext cx="6929781" cy="1695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За период карантина произошло увеличение доли активных пользователей на 4,5 </a:t>
            </a:r>
            <a:r>
              <a:rPr lang="ru-RU" sz="1600" dirty="0" err="1">
                <a:solidFill>
                  <a:schemeClr val="dk1"/>
                </a:solidFill>
                <a:cs typeface="Calibri"/>
                <a:sym typeface="Calibri"/>
              </a:rPr>
              <a:t>п.п</a:t>
            </a: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., т.е. пользователи сменили характер поведения в соц. сетях на более активный.</a:t>
            </a: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dk1"/>
              </a:solidFill>
              <a:cs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dk1"/>
                </a:solidFill>
                <a:cs typeface="Calibri"/>
                <a:sym typeface="Calibri"/>
              </a:rPr>
              <a:t>Среднее количество пользователей (из расчёта на все тематические сегменты) за карантинный период увеличилось в 2,15 раз.</a:t>
            </a:r>
            <a:endParaRPr lang="ru-RU" sz="1600" dirty="0">
              <a:solidFill>
                <a:schemeClr val="dk1"/>
              </a:solidFill>
              <a:cs typeface="Calibri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77CF5EB9-1A08-7A4F-BB6B-F84F2397C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064802"/>
              </p:ext>
            </p:extLst>
          </p:nvPr>
        </p:nvGraphicFramePr>
        <p:xfrm>
          <a:off x="487017" y="1574799"/>
          <a:ext cx="6929782" cy="2570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5241">
                  <a:extLst>
                    <a:ext uri="{9D8B030D-6E8A-4147-A177-3AD203B41FA5}">
                      <a16:colId xmlns:a16="http://schemas.microsoft.com/office/drawing/2014/main" val="271186134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3310516349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1801869604"/>
                    </a:ext>
                  </a:extLst>
                </a:gridCol>
                <a:gridCol w="854398">
                  <a:extLst>
                    <a:ext uri="{9D8B030D-6E8A-4147-A177-3AD203B41FA5}">
                      <a16:colId xmlns:a16="http://schemas.microsoft.com/office/drawing/2014/main" val="93690551"/>
                    </a:ext>
                  </a:extLst>
                </a:gridCol>
                <a:gridCol w="851347">
                  <a:extLst>
                    <a:ext uri="{9D8B030D-6E8A-4147-A177-3AD203B41FA5}">
                      <a16:colId xmlns:a16="http://schemas.microsoft.com/office/drawing/2014/main" val="1806471836"/>
                    </a:ext>
                  </a:extLst>
                </a:gridCol>
              </a:tblGrid>
              <a:tr h="42386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cs typeface="Calibri"/>
                        </a:rPr>
                        <a:t>ПОКАЗАТЕЛЬ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ru-RU" sz="1400" b="1" kern="1200" dirty="0">
                          <a:solidFill>
                            <a:srgbClr val="EF8A06"/>
                          </a:solidFill>
                          <a:latin typeface="+mn-lt"/>
                          <a:ea typeface="+mn-ea"/>
                          <a:cs typeface="Calibri"/>
                        </a:rPr>
                        <a:t>ПЕРИОД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267680"/>
                  </a:ext>
                </a:extLst>
              </a:tr>
              <a:tr h="4503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до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1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dirty="0">
                          <a:effectLst/>
                        </a:rPr>
                        <a:t>2 после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09245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Среднее количество пользователей в сегменте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164352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171124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259698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353514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540318"/>
                  </a:ext>
                </a:extLst>
              </a:tr>
              <a:tr h="4238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Прирост среднего количества пользователей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51,8%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36,1%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618406"/>
                  </a:ext>
                </a:extLst>
              </a:tr>
              <a:tr h="477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Среднее количество активных пользователей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   24687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   27416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   48669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           68940  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5284413"/>
                  </a:ext>
                </a:extLst>
              </a:tr>
              <a:tr h="3973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</a:rPr>
                        <a:t>Прирост среднего количества активных пользователей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11,1%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77,5%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41,6%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321399"/>
                  </a:ext>
                </a:extLst>
              </a:tr>
            </a:tbl>
          </a:graphicData>
        </a:graphic>
      </p:graphicFrame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445328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400" dirty="0">
                <a:sym typeface="Calibri"/>
              </a:rPr>
              <a:t>Основные показатели по пользователям за 4 недели</a:t>
            </a:r>
            <a:endParaRPr lang="ru-RU" sz="1400" dirty="0"/>
          </a:p>
        </p:txBody>
      </p:sp>
      <p:sp>
        <p:nvSpPr>
          <p:cNvPr id="19" name="Google Shape;158;g86e7697c98_0_7">
            <a:extLst>
              <a:ext uri="{FF2B5EF4-FFF2-40B4-BE49-F238E27FC236}">
                <a16:creationId xmlns:a16="http://schemas.microsoft.com/office/drawing/2014/main" id="{C79244E2-F39B-DC46-899D-FF16C037FCE4}"/>
              </a:ext>
            </a:extLst>
          </p:cNvPr>
          <p:cNvSpPr txBox="1"/>
          <p:nvPr/>
        </p:nvSpPr>
        <p:spPr>
          <a:xfrm>
            <a:off x="7797800" y="1266282"/>
            <a:ext cx="3711714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ru-RU" dirty="0"/>
              <a:t>Динамика пользователей</a:t>
            </a: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7542E95B-DD72-524A-896B-CBC93A983C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238521"/>
              </p:ext>
            </p:extLst>
          </p:nvPr>
        </p:nvGraphicFramePr>
        <p:xfrm>
          <a:off x="7797800" y="1574798"/>
          <a:ext cx="4011928" cy="339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64666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АКТИВНОСТИ ПОЛЬЗОВАТЕЛЕЙ В СЕГМЕНТЕ: «МЕДИЦИНА» 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5791199" y="3887414"/>
            <a:ext cx="5613401" cy="231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b="1" dirty="0">
                <a:sym typeface="Calibri"/>
              </a:rPr>
              <a:t>Закономерно, что среди всех тем, максимальный прирост у «злободневных тем»: «Лекарства от ОРВИ/Гриппа» и «Антисептики».</a:t>
            </a:r>
          </a:p>
          <a:p>
            <a:endParaRPr lang="ru-RU" b="1" dirty="0">
              <a:sym typeface="Calibri"/>
            </a:endParaRPr>
          </a:p>
          <a:p>
            <a:r>
              <a:rPr lang="ru-RU" b="1" dirty="0">
                <a:sym typeface="Calibri"/>
              </a:rPr>
              <a:t>«Антисептики» также показали максимальный относительный прирост, данная тема «оттянула» на себя пользователей из других тем (доля пользователей увеличилась на 9 </a:t>
            </a:r>
            <a:r>
              <a:rPr lang="ru-RU" b="1" dirty="0" err="1">
                <a:sym typeface="Calibri"/>
              </a:rPr>
              <a:t>п.п</a:t>
            </a:r>
            <a:r>
              <a:rPr lang="ru-RU" b="1" dirty="0">
                <a:sym typeface="Calibri"/>
              </a:rPr>
              <a:t>.</a:t>
            </a:r>
            <a:endParaRPr lang="ru-RU" b="1" dirty="0"/>
          </a:p>
        </p:txBody>
      </p: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11022496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ctr"/>
            <a:r>
              <a:rPr lang="ru-RU" b="1" dirty="0">
                <a:solidFill>
                  <a:srgbClr val="EF8A06"/>
                </a:solidFill>
                <a:sym typeface="Calibri"/>
              </a:rPr>
              <a:t>Среднее количество пользователей до/после введения карантина</a:t>
            </a:r>
            <a:endParaRPr lang="ru-RU" b="1" dirty="0">
              <a:solidFill>
                <a:srgbClr val="EF8A06"/>
              </a:solidFill>
            </a:endParaRPr>
          </a:p>
        </p:txBody>
      </p: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9763E9A5-48DE-4E44-BE41-4BD151B65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328948"/>
              </p:ext>
            </p:extLst>
          </p:nvPr>
        </p:nvGraphicFramePr>
        <p:xfrm>
          <a:off x="487016" y="1672925"/>
          <a:ext cx="11022493" cy="1762034"/>
        </p:xfrm>
        <a:graphic>
          <a:graphicData uri="http://schemas.openxmlformats.org/drawingml/2006/table">
            <a:tbl>
              <a:tblPr/>
              <a:tblGrid>
                <a:gridCol w="2243484">
                  <a:extLst>
                    <a:ext uri="{9D8B030D-6E8A-4147-A177-3AD203B41FA5}">
                      <a16:colId xmlns:a16="http://schemas.microsoft.com/office/drawing/2014/main" val="2301118039"/>
                    </a:ext>
                  </a:extLst>
                </a:gridCol>
                <a:gridCol w="930308">
                  <a:extLst>
                    <a:ext uri="{9D8B030D-6E8A-4147-A177-3AD203B41FA5}">
                      <a16:colId xmlns:a16="http://schemas.microsoft.com/office/drawing/2014/main" val="105772140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829876041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64412575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79391046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66289859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252831918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78690535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05926533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028260766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661222779"/>
                    </a:ext>
                  </a:extLst>
                </a:gridCol>
                <a:gridCol w="643337">
                  <a:extLst>
                    <a:ext uri="{9D8B030D-6E8A-4147-A177-3AD203B41FA5}">
                      <a16:colId xmlns:a16="http://schemas.microsoft.com/office/drawing/2014/main" val="2498865865"/>
                    </a:ext>
                  </a:extLst>
                </a:gridCol>
              </a:tblGrid>
              <a:tr h="2002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Тема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Все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Активные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Доля активных пользователей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41663"/>
                  </a:ext>
                </a:extLst>
              </a:tr>
              <a:tr h="3924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пп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5621"/>
                  </a:ext>
                </a:extLst>
              </a:tr>
              <a:tr h="20023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ОРВИ/Гриппа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175 838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443 617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267 780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152,3%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5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19 240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93 828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74 588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387,7%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791981"/>
                  </a:ext>
                </a:extLst>
              </a:tr>
              <a:tr h="192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Антисептики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25 420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181 751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156 331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A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615,0%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4 321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33 817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29 496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E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443673"/>
                  </a:ext>
                </a:extLst>
              </a:tr>
              <a:tr h="192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от аллергии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119 683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217 616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97 933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E8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20 706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38 050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17 344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F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922900"/>
                  </a:ext>
                </a:extLst>
              </a:tr>
              <a:tr h="192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Средства против спазма и боли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151 641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218 539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66 898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5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27 357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39 120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11 763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D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742953"/>
                  </a:ext>
                </a:extLst>
              </a:tr>
              <a:tr h="19222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Лекарства при заболеваниях ЖКТ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102 937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167 252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64 316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77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67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21 050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29 747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        8 697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41,3%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896025"/>
                  </a:ext>
                </a:extLst>
              </a:tr>
              <a:tr h="20023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Акции в аптеках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86 662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145 480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58 819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D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15 145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29 096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13 951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4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747104"/>
                  </a:ext>
                </a:extLst>
              </a:tr>
            </a:tbl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26D7327C-82A3-8448-84DC-9CB9EB13F6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70400"/>
              </p:ext>
            </p:extLst>
          </p:nvPr>
        </p:nvGraphicFramePr>
        <p:xfrm>
          <a:off x="274317" y="3733800"/>
          <a:ext cx="5516883" cy="2468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058A0BF-70A9-5145-9967-982164F9D38F}"/>
              </a:ext>
            </a:extLst>
          </p:cNvPr>
          <p:cNvCxnSpPr/>
          <p:nvPr/>
        </p:nvCxnSpPr>
        <p:spPr>
          <a:xfrm flipH="1">
            <a:off x="487011" y="3670300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36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АКТИВНОСТЕЙ ПОЛЬЗОВАТЕЛЕЙ В СЕГМЕНТЕ: «ОБЩЕНИЕ»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5791199" y="3887414"/>
            <a:ext cx="5613401" cy="231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b="1" dirty="0">
                <a:sym typeface="Calibri"/>
              </a:rPr>
              <a:t>Несмотря на негативный характер контента в группе «Общение», во всех темах наблюдается прирост более, чем в два раза.</a:t>
            </a:r>
          </a:p>
          <a:p>
            <a:endParaRPr lang="ru-RU" b="1" dirty="0">
              <a:sym typeface="Calibri"/>
            </a:endParaRPr>
          </a:p>
          <a:p>
            <a:r>
              <a:rPr lang="ru-RU" b="1" dirty="0">
                <a:sym typeface="Calibri"/>
              </a:rPr>
              <a:t>Закономерно тема «</a:t>
            </a:r>
            <a:r>
              <a:rPr lang="ru-RU" b="1" dirty="0" err="1">
                <a:sym typeface="Calibri"/>
              </a:rPr>
              <a:t>Коронавирус</a:t>
            </a:r>
            <a:r>
              <a:rPr lang="ru-RU" b="1" dirty="0">
                <a:sym typeface="Calibri"/>
              </a:rPr>
              <a:t>, пандемия» оттянула на себя существенную долю пользователей, показав рост в 5 раз по количеству и в два раза по доле распределения фокуса интересов.</a:t>
            </a:r>
            <a:endParaRPr lang="ru-RU" b="1" dirty="0"/>
          </a:p>
        </p:txBody>
      </p: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11022496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ctr"/>
            <a:r>
              <a:rPr lang="ru-RU" b="1" dirty="0">
                <a:solidFill>
                  <a:srgbClr val="EF8A06"/>
                </a:solidFill>
                <a:sym typeface="Calibri"/>
              </a:rPr>
              <a:t>Среднее количество пользователей до/после введения карантина</a:t>
            </a:r>
            <a:endParaRPr lang="ru-RU" b="1" dirty="0">
              <a:solidFill>
                <a:srgbClr val="EF8A06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058A0BF-70A9-5145-9967-982164F9D38F}"/>
              </a:ext>
            </a:extLst>
          </p:cNvPr>
          <p:cNvCxnSpPr/>
          <p:nvPr/>
        </p:nvCxnSpPr>
        <p:spPr>
          <a:xfrm flipH="1">
            <a:off x="487011" y="3670300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24B07E80-0B57-7D48-A042-DAFE9FC39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831061"/>
              </p:ext>
            </p:extLst>
          </p:nvPr>
        </p:nvGraphicFramePr>
        <p:xfrm>
          <a:off x="487011" y="1675768"/>
          <a:ext cx="11022493" cy="1753220"/>
        </p:xfrm>
        <a:graphic>
          <a:graphicData uri="http://schemas.openxmlformats.org/drawingml/2006/table">
            <a:tbl>
              <a:tblPr/>
              <a:tblGrid>
                <a:gridCol w="2373196">
                  <a:extLst>
                    <a:ext uri="{9D8B030D-6E8A-4147-A177-3AD203B41FA5}">
                      <a16:colId xmlns:a16="http://schemas.microsoft.com/office/drawing/2014/main" val="1132919863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277338417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1242628126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476997924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85691543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244848573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616475453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1447704266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188549292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894930608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253529918"/>
                    </a:ext>
                  </a:extLst>
                </a:gridCol>
                <a:gridCol w="643337">
                  <a:extLst>
                    <a:ext uri="{9D8B030D-6E8A-4147-A177-3AD203B41FA5}">
                      <a16:colId xmlns:a16="http://schemas.microsoft.com/office/drawing/2014/main" val="238941029"/>
                    </a:ext>
                  </a:extLst>
                </a:gridCol>
              </a:tblGrid>
              <a:tr h="29615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Тема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Все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Активные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Доля активных пользователей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905330"/>
                  </a:ext>
                </a:extLst>
              </a:tr>
              <a:tr h="5804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пп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699781"/>
                  </a:ext>
                </a:extLst>
              </a:tr>
              <a:tr h="296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Обсуждают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маркетплейсы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262 772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605 450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342 678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35 410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115 648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80 238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226,6%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252837"/>
                  </a:ext>
                </a:extLst>
              </a:tr>
              <a:tr h="28430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Коронавирус, пандемия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58 755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293 502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234 747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10 041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68 894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58 853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586,1%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457944"/>
                  </a:ext>
                </a:extLst>
              </a:tr>
              <a:tr h="2961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Стресс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159 556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330 446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170 890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19 923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69 090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49 167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8,4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731810"/>
                  </a:ext>
                </a:extLst>
              </a:tr>
            </a:tbl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083DC62F-8DCE-2641-8CE2-78487159C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482520"/>
              </p:ext>
            </p:extLst>
          </p:nvPr>
        </p:nvGraphicFramePr>
        <p:xfrm>
          <a:off x="474311" y="3797302"/>
          <a:ext cx="5050189" cy="240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6849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ПОЛЬЗОВАТЕЛЕЙ В СЕГМЕНТЕ: «ОН-ЛАЙН АКТИВНОСТИ»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Google Shape;166;g86e7697c98_0_7">
            <a:extLst>
              <a:ext uri="{FF2B5EF4-FFF2-40B4-BE49-F238E27FC236}">
                <a16:creationId xmlns:a16="http://schemas.microsoft.com/office/drawing/2014/main" id="{97D9E395-8A3F-4442-BCDC-B312419C454C}"/>
              </a:ext>
            </a:extLst>
          </p:cNvPr>
          <p:cNvSpPr txBox="1"/>
          <p:nvPr/>
        </p:nvSpPr>
        <p:spPr>
          <a:xfrm>
            <a:off x="5791199" y="3887414"/>
            <a:ext cx="5613401" cy="231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b="1" dirty="0">
                <a:sym typeface="Calibri"/>
              </a:rPr>
              <a:t>Группа «Он-</a:t>
            </a:r>
            <a:r>
              <a:rPr lang="ru-RU" b="1" dirty="0" err="1">
                <a:sym typeface="Calibri"/>
              </a:rPr>
              <a:t>лайн</a:t>
            </a:r>
            <a:r>
              <a:rPr lang="ru-RU" b="1" dirty="0">
                <a:sym typeface="Calibri"/>
              </a:rPr>
              <a:t> активности» показывают большой рост активных пользователей в теме «Онлайн-экскурсии, лекции».</a:t>
            </a:r>
          </a:p>
          <a:p>
            <a:endParaRPr lang="ru-RU" b="1" dirty="0">
              <a:sym typeface="Calibri"/>
            </a:endParaRPr>
          </a:p>
          <a:p>
            <a:r>
              <a:rPr lang="ru-RU" b="1" dirty="0">
                <a:sym typeface="Calibri"/>
              </a:rPr>
              <a:t>При этом нет существенной смены фокуса интересов внутри тем, за время пандемии часть аудитории из темы «Онлайн-кинотеатры» перешла на «Онлайн-образование».</a:t>
            </a:r>
            <a:endParaRPr lang="ru-RU" b="1" dirty="0"/>
          </a:p>
        </p:txBody>
      </p: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11022496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ctr"/>
            <a:r>
              <a:rPr lang="ru-RU" b="1" dirty="0">
                <a:solidFill>
                  <a:srgbClr val="EF8A06"/>
                </a:solidFill>
                <a:sym typeface="Calibri"/>
              </a:rPr>
              <a:t>Среднее количество пользователей до/после введения карантина</a:t>
            </a:r>
            <a:endParaRPr lang="ru-RU" b="1" dirty="0">
              <a:solidFill>
                <a:srgbClr val="EF8A06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058A0BF-70A9-5145-9967-982164F9D38F}"/>
              </a:ext>
            </a:extLst>
          </p:cNvPr>
          <p:cNvCxnSpPr/>
          <p:nvPr/>
        </p:nvCxnSpPr>
        <p:spPr>
          <a:xfrm flipH="1">
            <a:off x="487011" y="3670300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id="{8373F0E7-0B52-2540-87C0-16A9F9B86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536606"/>
              </p:ext>
            </p:extLst>
          </p:nvPr>
        </p:nvGraphicFramePr>
        <p:xfrm>
          <a:off x="487011" y="1680232"/>
          <a:ext cx="11022491" cy="1748756"/>
        </p:xfrm>
        <a:graphic>
          <a:graphicData uri="http://schemas.openxmlformats.org/drawingml/2006/table">
            <a:tbl>
              <a:tblPr/>
              <a:tblGrid>
                <a:gridCol w="2373195">
                  <a:extLst>
                    <a:ext uri="{9D8B030D-6E8A-4147-A177-3AD203B41FA5}">
                      <a16:colId xmlns:a16="http://schemas.microsoft.com/office/drawing/2014/main" val="1054574042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129844743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306541250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919273956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86003764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1762494964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1803061670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822779531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233647167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97408863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763404909"/>
                    </a:ext>
                  </a:extLst>
                </a:gridCol>
                <a:gridCol w="643336">
                  <a:extLst>
                    <a:ext uri="{9D8B030D-6E8A-4147-A177-3AD203B41FA5}">
                      <a16:colId xmlns:a16="http://schemas.microsoft.com/office/drawing/2014/main" val="1392899865"/>
                    </a:ext>
                  </a:extLst>
                </a:gridCol>
              </a:tblGrid>
              <a:tr h="2541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Тема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Все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Активные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Доля активных пользователей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873934"/>
                  </a:ext>
                </a:extLst>
              </a:tr>
              <a:tr h="498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пп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651780"/>
                  </a:ext>
                </a:extLst>
              </a:tr>
              <a:tr h="254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Онлайн-экскурсии, лекции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117 134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311 296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194 162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165,8%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12 189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65 372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53 183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436,3%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10,6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74035"/>
                  </a:ext>
                </a:extLst>
              </a:tr>
              <a:tr h="244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образование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74 321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244 947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170 627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D0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229,6%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11 078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44 090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33 012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298,0%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2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B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450112"/>
                  </a:ext>
                </a:extLst>
              </a:tr>
              <a:tr h="24401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 консультации с врачом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63 421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159 771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96 350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2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1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12 684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40 540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27 856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5,4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4E3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188584"/>
                  </a:ext>
                </a:extLst>
              </a:tr>
              <a:tr h="25418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Онлайн-кинотеатры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78 530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127 047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48 517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13 763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26 166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12 403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1537063"/>
                  </a:ext>
                </a:extLst>
              </a:tr>
            </a:tbl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588C5350-0C77-5843-A4C7-D615F682D4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818476"/>
              </p:ext>
            </p:extLst>
          </p:nvPr>
        </p:nvGraphicFramePr>
        <p:xfrm>
          <a:off x="487010" y="3797303"/>
          <a:ext cx="5164489" cy="2405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5134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defPPr>
              <a:defRPr lang="ru-RU"/>
            </a:defPPr>
            <a:lvl1pPr indent="0" algn="ctr">
              <a:lnSpc>
                <a:spcPts val="272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>
                <a:solidFill>
                  <a:srgbClr val="E97C15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ym typeface="Calibri"/>
              </a:rPr>
              <a:t>ОЦЕНКА ПОЛЬЗОВАТЕЛЕЙ В СЕГМЕНТЕ: «ТОВАРЫ / УСЛУГИ»</a:t>
            </a:r>
            <a:endParaRPr lang="ru-RU" dirty="0"/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Google Shape;158;g86e7697c98_0_7">
            <a:extLst>
              <a:ext uri="{FF2B5EF4-FFF2-40B4-BE49-F238E27FC236}">
                <a16:creationId xmlns:a16="http://schemas.microsoft.com/office/drawing/2014/main" id="{F2C3AD29-FD85-8445-9FA6-90DCF2FEE83A}"/>
              </a:ext>
            </a:extLst>
          </p:cNvPr>
          <p:cNvSpPr txBox="1"/>
          <p:nvPr/>
        </p:nvSpPr>
        <p:spPr>
          <a:xfrm>
            <a:off x="487016" y="1268141"/>
            <a:ext cx="11022496" cy="35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pPr algn="ctr"/>
            <a:r>
              <a:rPr lang="ru-RU" b="1" dirty="0">
                <a:solidFill>
                  <a:srgbClr val="EF8A06"/>
                </a:solidFill>
                <a:sym typeface="Calibri"/>
              </a:rPr>
              <a:t>Среднее количество пользователей до/после введения карантина</a:t>
            </a:r>
            <a:endParaRPr lang="ru-RU" b="1" dirty="0">
              <a:solidFill>
                <a:srgbClr val="EF8A06"/>
              </a:solidFill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5058A0BF-70A9-5145-9967-982164F9D38F}"/>
              </a:ext>
            </a:extLst>
          </p:cNvPr>
          <p:cNvCxnSpPr/>
          <p:nvPr/>
        </p:nvCxnSpPr>
        <p:spPr>
          <a:xfrm flipH="1">
            <a:off x="487011" y="3670300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id="{B8A19EA5-D568-DB42-B4D9-65ED1612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131249"/>
              </p:ext>
            </p:extLst>
          </p:nvPr>
        </p:nvGraphicFramePr>
        <p:xfrm>
          <a:off x="487010" y="1681669"/>
          <a:ext cx="11022490" cy="2392680"/>
        </p:xfrm>
        <a:graphic>
          <a:graphicData uri="http://schemas.openxmlformats.org/drawingml/2006/table">
            <a:tbl>
              <a:tblPr/>
              <a:tblGrid>
                <a:gridCol w="2373194">
                  <a:extLst>
                    <a:ext uri="{9D8B030D-6E8A-4147-A177-3AD203B41FA5}">
                      <a16:colId xmlns:a16="http://schemas.microsoft.com/office/drawing/2014/main" val="4132379374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350272410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407788438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24967054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1503387258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2637438797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801445810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88667111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800468071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322951015"/>
                    </a:ext>
                  </a:extLst>
                </a:gridCol>
                <a:gridCol w="800596">
                  <a:extLst>
                    <a:ext uri="{9D8B030D-6E8A-4147-A177-3AD203B41FA5}">
                      <a16:colId xmlns:a16="http://schemas.microsoft.com/office/drawing/2014/main" val="819027574"/>
                    </a:ext>
                  </a:extLst>
                </a:gridCol>
                <a:gridCol w="643336">
                  <a:extLst>
                    <a:ext uri="{9D8B030D-6E8A-4147-A177-3AD203B41FA5}">
                      <a16:colId xmlns:a16="http://schemas.microsoft.com/office/drawing/2014/main" val="2312980779"/>
                    </a:ext>
                  </a:extLst>
                </a:gridCol>
              </a:tblGrid>
              <a:tr h="1414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Тема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Все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Активные пользователи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Доля активных пользователей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822379"/>
                  </a:ext>
                </a:extLst>
              </a:tr>
              <a:tr h="276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абс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отн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До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После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Прирост </a:t>
                      </a:r>
                      <a:r>
                        <a:rPr lang="ru-RU" sz="1000" b="1" i="0" u="none" strike="noStrike" dirty="0" err="1">
                          <a:solidFill>
                            <a:srgbClr val="772900"/>
                          </a:solidFill>
                          <a:effectLst/>
                          <a:latin typeface="Calibri" panose="020F0502020204030204" pitchFamily="34" charset="0"/>
                        </a:rPr>
                        <a:t>пп</a:t>
                      </a:r>
                      <a:endParaRPr lang="ru-RU" sz="1000" b="1" i="0" u="none" strike="noStrike" dirty="0">
                        <a:solidFill>
                          <a:srgbClr val="7729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6587930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Доставка товаров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169 215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381 762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212 547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8C9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21 900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80 943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59 043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269,6%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21,2%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8,3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996898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Продукты питания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321 168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513 220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192 052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9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41 693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102 644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60 951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146,2%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7C9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9901658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дома и дачи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161 656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349 316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187 660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ECB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116,1%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8CE7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22 003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57 305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35 302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160,4%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78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9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400775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Электроника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230 315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410 291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179 976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C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1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45 025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58 018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12 994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-5,4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928921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детей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273 639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421 027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147 388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F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33 048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63 154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30 106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7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B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379076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Салоны красоты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403 628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528 803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125 175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EA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76 059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108 493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32 435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2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8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855653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животных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174 898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293 973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119 075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68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30 549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67 554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37 005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121,1%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08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D5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02152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авто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233 861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327 127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93 266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0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39,9%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BA7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43 338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57 328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13 989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32,3%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36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-1,0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021203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Электроинструменты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49 191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121 279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72 088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2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7 378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23 649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16 271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ACA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DE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36057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Недвижимость (покупка/аренда)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252 380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323 945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71 565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17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A7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29 125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38 873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9 748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5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441205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Товары для красоты (Бад)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147 245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215 218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67 973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9C7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46,2%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CC7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28 819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43 044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14 225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49,4%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A67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19,6%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C4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79024"/>
                  </a:ext>
                </a:extLst>
              </a:tr>
              <a:tr h="14149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Рестораны/кафе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299 591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332 477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32 886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49 433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75 648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26 214   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53,0%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17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6,3</a:t>
                      </a:r>
                    </a:p>
                  </a:txBody>
                  <a:tcPr marL="72000" marR="72000" marT="762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C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165262"/>
                  </a:ext>
                </a:extLst>
              </a:tr>
            </a:tbl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id="{D35D42F0-5CDB-7F4D-B6A3-597EBA5F3E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875762"/>
              </p:ext>
            </p:extLst>
          </p:nvPr>
        </p:nvGraphicFramePr>
        <p:xfrm>
          <a:off x="487010" y="4267200"/>
          <a:ext cx="5824890" cy="214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Google Shape;166;g86e7697c98_0_7">
            <a:extLst>
              <a:ext uri="{FF2B5EF4-FFF2-40B4-BE49-F238E27FC236}">
                <a16:creationId xmlns:a16="http://schemas.microsoft.com/office/drawing/2014/main" id="{CC1580D0-7BA2-8D4E-8B46-38601C57D499}"/>
              </a:ext>
            </a:extLst>
          </p:cNvPr>
          <p:cNvSpPr txBox="1"/>
          <p:nvPr/>
        </p:nvSpPr>
        <p:spPr>
          <a:xfrm>
            <a:off x="5257801" y="4404480"/>
            <a:ext cx="6146799" cy="179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ru-RU"/>
            </a:defPPr>
            <a:lvl1pPr marL="285750" indent="-285750"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chemeClr val="dk1"/>
                </a:solidFill>
                <a:cs typeface="Calibri"/>
              </a:defRPr>
            </a:lvl1pPr>
          </a:lstStyle>
          <a:p>
            <a:r>
              <a:rPr lang="ru-RU" b="1" dirty="0">
                <a:sym typeface="Calibri"/>
              </a:rPr>
              <a:t>Самая широкая группа показала неравномерный прирост пользователей в относительном выражении.</a:t>
            </a:r>
          </a:p>
          <a:p>
            <a:endParaRPr lang="ru-RU" b="1" dirty="0">
              <a:sym typeface="Calibri"/>
            </a:endParaRPr>
          </a:p>
          <a:p>
            <a:r>
              <a:rPr lang="ru-RU" b="1" dirty="0">
                <a:sym typeface="Calibri"/>
              </a:rPr>
              <a:t>В условиях самоизоляции снизился интерес к </a:t>
            </a:r>
            <a:r>
              <a:rPr lang="ru-RU" b="1" dirty="0" err="1">
                <a:sym typeface="Calibri"/>
              </a:rPr>
              <a:t>офф-лайн</a:t>
            </a:r>
            <a:r>
              <a:rPr lang="ru-RU" b="1" dirty="0">
                <a:sym typeface="Calibri"/>
              </a:rPr>
              <a:t> развлечениям: «Салоны красоты» и «Рестораны/кафе» - показали наименьший прирост аудитории.</a:t>
            </a:r>
          </a:p>
        </p:txBody>
      </p:sp>
    </p:spTree>
    <p:extLst>
      <p:ext uri="{BB962C8B-B14F-4D97-AF65-F5344CB8AC3E}">
        <p14:creationId xmlns:p14="http://schemas.microsoft.com/office/powerpoint/2010/main" val="156738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дзаголовок 2"/>
          <p:cNvSpPr txBox="1">
            <a:spLocks/>
          </p:cNvSpPr>
          <p:nvPr/>
        </p:nvSpPr>
        <p:spPr>
          <a:xfrm>
            <a:off x="274317" y="144095"/>
            <a:ext cx="11535410" cy="637076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720"/>
              </a:lnSpc>
              <a:buNone/>
            </a:pPr>
            <a:r>
              <a:rPr lang="ru-RU" dirty="0">
                <a:solidFill>
                  <a:srgbClr val="E97C15"/>
                </a:solidFill>
              </a:rPr>
              <a:t>ВЫВОДЫ</a:t>
            </a: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 flipH="1">
            <a:off x="487017" y="934785"/>
            <a:ext cx="1102249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2"/>
          <p:cNvSpPr txBox="1">
            <a:spLocks/>
          </p:cNvSpPr>
          <p:nvPr/>
        </p:nvSpPr>
        <p:spPr>
          <a:xfrm>
            <a:off x="487017" y="1086157"/>
            <a:ext cx="10346083" cy="5060644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Среднее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 количество пользователей 4 недели увеличилось в </a:t>
            </a:r>
            <a:r>
              <a:rPr lang="ru-RU" sz="1500" b="1" dirty="0">
                <a:solidFill>
                  <a:srgbClr val="A44602"/>
                </a:solidFill>
                <a:ea typeface="Calibri"/>
                <a:cs typeface="Calibri"/>
                <a:sym typeface="Calibri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2,15 раза 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к среднему количеству пользователей 1 недели.</a:t>
            </a:r>
            <a:br>
              <a:rPr lang="ru-RU" sz="1500" dirty="0">
                <a:sym typeface="Calibri"/>
                <a:extLst>
                  <a:ext uri="http://customooxmlschemas.google.com/">
                    <go:slidesCustomData xmlns:lc="http://schemas.openxmlformats.org/drawingml/2006/lockedCanvas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</a:b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За этот же период общее количество активных пользователей увеличилась </a:t>
            </a:r>
            <a:r>
              <a:rPr lang="ru-RU" sz="1500" b="1" dirty="0">
                <a:solidFill>
                  <a:srgbClr val="A44602"/>
                </a:solidFill>
                <a:ea typeface="Calibri"/>
                <a:cs typeface="Calibri"/>
                <a:sym typeface="Calibri"/>
              </a:rPr>
              <a:t>в 2,8 раза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За период карантина произошло увеличение доли активных пользователей 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с 15% до 20%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в первую очередь за счет комментирования и участия в обсуждениях, иного вовлечения.</a:t>
            </a:r>
          </a:p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Произошло ожидаемое перераспределение фокуса интересов у пользователей: </a:t>
            </a:r>
            <a: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  <a:t>высокий прирост показали темы связанные с пандемией, ожидаемо со временем интерес к данным темам будет снижаться, пользователи перераспределятся на «</a:t>
            </a:r>
            <a:r>
              <a:rPr lang="ru-RU" sz="1500" dirty="0" err="1">
                <a:solidFill>
                  <a:schemeClr val="dk1"/>
                </a:solidFill>
                <a:cs typeface="Calibri"/>
                <a:sym typeface="Calibri"/>
              </a:rPr>
              <a:t>докарантинные</a:t>
            </a:r>
            <a: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  <a:t>» темы.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При этом, в каждой группе тематических сегментов идёт активный рост как количества пользователей, так и количества активных пользователей. </a:t>
            </a:r>
          </a:p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В Топ-5 тематических сегментов за период карантина доля активных пользователей увеличилась на 9,9 </a:t>
            </a:r>
            <a:r>
              <a:rPr lang="ru-RU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п.п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(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до 22%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 – рост практически в два раза. В Топ-10 на 6,6 </a:t>
            </a:r>
            <a:r>
              <a:rPr lang="ru-RU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п.п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(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до 20%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). Темы с самым низким приростом пользователей увеличили долю активных пользователей на 6,4 </a:t>
            </a:r>
            <a:r>
              <a:rPr lang="ru-RU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п.п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(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до 23%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 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– стабильно сохраняя высокую вовлеченность.</a:t>
            </a:r>
          </a:p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Средний прирост по сегментам в 1ю неделю после карантина составил 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+74,6%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; во вторую неделю еще </a:t>
            </a:r>
            <a:r>
              <a:rPr lang="ru-RU" sz="1500" b="1" dirty="0">
                <a:solidFill>
                  <a:srgbClr val="A44602"/>
                </a:solidFill>
                <a:cs typeface="Calibri"/>
                <a:sym typeface="Calibri"/>
              </a:rPr>
              <a:t>+ 40,2%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 Несмотря на  взрывной характер роста интереса к </a:t>
            </a:r>
            <a:r>
              <a:rPr lang="ru-RU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соц.сетям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интерес с течением времени не угасает.</a:t>
            </a:r>
            <a:endParaRPr lang="ru-RU" sz="1500" dirty="0">
              <a:solidFill>
                <a:schemeClr val="dk1"/>
              </a:solidFill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  <a:t>Не обнаружено прямой зависимости между снижением уровня самоизоляции и динамикой количества пользователей. </a:t>
            </a:r>
            <a:br>
              <a:rPr lang="ru-RU" sz="1500" dirty="0">
                <a:solidFill>
                  <a:schemeClr val="dk1"/>
                </a:solidFill>
                <a:cs typeface="Calibri"/>
                <a:sym typeface="Calibri"/>
              </a:rPr>
            </a:b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С возрождением деловой активность </a:t>
            </a:r>
            <a:r>
              <a:rPr lang="ru-RU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офф-лайн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среднее количество пользователей остается высоким. Цифровое поведение пользователей маловероятно вернется к </a:t>
            </a:r>
            <a:r>
              <a:rPr lang="ru-RU" sz="15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доэпидемиологическим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показателям.</a:t>
            </a:r>
          </a:p>
          <a:p>
            <a:pPr>
              <a:buClr>
                <a:schemeClr val="dk1"/>
              </a:buClr>
              <a:buSzPts val="1600"/>
            </a:pP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Варианты таргетирования, предлагаемые </a:t>
            </a:r>
            <a:r>
              <a:rPr lang="en-US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Scanners,</a:t>
            </a:r>
            <a:r>
              <a:rPr lang="ru-RU" sz="15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позволяют избежать контакта бренда с негативным контентом.</a:t>
            </a:r>
          </a:p>
        </p:txBody>
      </p:sp>
      <p:grpSp>
        <p:nvGrpSpPr>
          <p:cNvPr id="95" name="Группа 94"/>
          <p:cNvGrpSpPr/>
          <p:nvPr/>
        </p:nvGrpSpPr>
        <p:grpSpPr>
          <a:xfrm rot="16200000">
            <a:off x="-133422" y="277868"/>
            <a:ext cx="687467" cy="128016"/>
            <a:chOff x="480830" y="6580890"/>
            <a:chExt cx="9120370" cy="54656"/>
          </a:xfrm>
        </p:grpSpPr>
        <p:sp>
          <p:nvSpPr>
            <p:cNvPr id="96" name="Прямоугольник 95"/>
            <p:cNvSpPr/>
            <p:nvPr/>
          </p:nvSpPr>
          <p:spPr>
            <a:xfrm>
              <a:off x="480830" y="6580891"/>
              <a:ext cx="1213188" cy="54655"/>
            </a:xfrm>
            <a:prstGeom prst="rect">
              <a:avLst/>
            </a:prstGeom>
            <a:solidFill>
              <a:srgbClr val="EFBF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7" name="Прямоугольник 96"/>
            <p:cNvSpPr/>
            <p:nvPr/>
          </p:nvSpPr>
          <p:spPr>
            <a:xfrm>
              <a:off x="1694018" y="6580891"/>
              <a:ext cx="1213188" cy="54655"/>
            </a:xfrm>
            <a:prstGeom prst="rect">
              <a:avLst/>
            </a:prstGeom>
            <a:solidFill>
              <a:srgbClr val="EF8A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907205" y="6580891"/>
              <a:ext cx="1213188" cy="54655"/>
            </a:xfrm>
            <a:prstGeom prst="rect">
              <a:avLst/>
            </a:prstGeom>
            <a:solidFill>
              <a:srgbClr val="E97C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120393" y="6580891"/>
              <a:ext cx="1213188" cy="54655"/>
            </a:xfrm>
            <a:prstGeom prst="rect">
              <a:avLst/>
            </a:prstGeom>
            <a:solidFill>
              <a:srgbClr val="D272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0" name="Прямоугольник 99"/>
            <p:cNvSpPr/>
            <p:nvPr/>
          </p:nvSpPr>
          <p:spPr>
            <a:xfrm>
              <a:off x="5333581" y="6580891"/>
              <a:ext cx="1213188" cy="54655"/>
            </a:xfrm>
            <a:prstGeom prst="rect">
              <a:avLst/>
            </a:prstGeom>
            <a:solidFill>
              <a:srgbClr val="A44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рямоугольник 100"/>
            <p:cNvSpPr/>
            <p:nvPr/>
          </p:nvSpPr>
          <p:spPr>
            <a:xfrm>
              <a:off x="6546768" y="6580890"/>
              <a:ext cx="1213188" cy="54655"/>
            </a:xfrm>
            <a:prstGeom prst="rect">
              <a:avLst/>
            </a:prstGeom>
            <a:solidFill>
              <a:srgbClr val="7729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7759956" y="6580890"/>
              <a:ext cx="1213186" cy="54655"/>
            </a:xfrm>
            <a:prstGeom prst="rect">
              <a:avLst/>
            </a:prstGeom>
            <a:solidFill>
              <a:srgbClr val="5E16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/>
            <p:cNvSpPr/>
            <p:nvPr/>
          </p:nvSpPr>
          <p:spPr>
            <a:xfrm>
              <a:off x="8973143" y="6580890"/>
              <a:ext cx="628057" cy="54655"/>
            </a:xfrm>
            <a:prstGeom prst="rect">
              <a:avLst/>
            </a:prstGeom>
            <a:solidFill>
              <a:srgbClr val="350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26847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2845</TotalTime>
  <Words>5962</Words>
  <Application>Microsoft Office PowerPoint</Application>
  <PresentationFormat>Широкоэкранный</PresentationFormat>
  <Paragraphs>1701</Paragraphs>
  <Slides>27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Lato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Scanners поможет вам использовать изменения с поведении пользователей  с максимальной отдачей от рекламных инвестиций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 Горелова</dc:creator>
  <cp:lastModifiedBy>Mikael Gusejnov</cp:lastModifiedBy>
  <cp:revision>298</cp:revision>
  <dcterms:created xsi:type="dcterms:W3CDTF">2017-07-24T12:12:57Z</dcterms:created>
  <dcterms:modified xsi:type="dcterms:W3CDTF">2020-06-01T14:51:10Z</dcterms:modified>
</cp:coreProperties>
</file>